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4"/>
  </p:sldMasterIdLst>
  <p:notesMasterIdLst>
    <p:notesMasterId r:id="rId54"/>
  </p:notesMasterIdLst>
  <p:sldIdLst>
    <p:sldId id="256" r:id="rId5"/>
    <p:sldId id="616" r:id="rId6"/>
    <p:sldId id="612" r:id="rId7"/>
    <p:sldId id="620" r:id="rId8"/>
    <p:sldId id="613" r:id="rId9"/>
    <p:sldId id="618" r:id="rId10"/>
    <p:sldId id="619" r:id="rId11"/>
    <p:sldId id="621" r:id="rId12"/>
    <p:sldId id="622" r:id="rId13"/>
    <p:sldId id="624" r:id="rId14"/>
    <p:sldId id="623" r:id="rId15"/>
    <p:sldId id="625" r:id="rId16"/>
    <p:sldId id="626" r:id="rId17"/>
    <p:sldId id="627" r:id="rId18"/>
    <p:sldId id="628" r:id="rId19"/>
    <p:sldId id="629" r:id="rId20"/>
    <p:sldId id="630" r:id="rId21"/>
    <p:sldId id="631" r:id="rId22"/>
    <p:sldId id="632" r:id="rId23"/>
    <p:sldId id="633" r:id="rId24"/>
    <p:sldId id="634" r:id="rId25"/>
    <p:sldId id="614" r:id="rId26"/>
    <p:sldId id="639" r:id="rId27"/>
    <p:sldId id="640" r:id="rId28"/>
    <p:sldId id="637" r:id="rId29"/>
    <p:sldId id="641" r:id="rId30"/>
    <p:sldId id="635" r:id="rId31"/>
    <p:sldId id="615" r:id="rId32"/>
    <p:sldId id="643" r:id="rId33"/>
    <p:sldId id="636" r:id="rId34"/>
    <p:sldId id="642" r:id="rId35"/>
    <p:sldId id="617" r:id="rId36"/>
    <p:sldId id="644" r:id="rId37"/>
    <p:sldId id="645" r:id="rId38"/>
    <p:sldId id="646" r:id="rId39"/>
    <p:sldId id="647" r:id="rId40"/>
    <p:sldId id="648" r:id="rId41"/>
    <p:sldId id="649" r:id="rId42"/>
    <p:sldId id="650" r:id="rId43"/>
    <p:sldId id="651" r:id="rId44"/>
    <p:sldId id="652" r:id="rId45"/>
    <p:sldId id="653" r:id="rId46"/>
    <p:sldId id="654" r:id="rId47"/>
    <p:sldId id="655" r:id="rId48"/>
    <p:sldId id="656" r:id="rId49"/>
    <p:sldId id="657" r:id="rId50"/>
    <p:sldId id="658" r:id="rId51"/>
    <p:sldId id="659" r:id="rId52"/>
    <p:sldId id="1360" r:id="rId53"/>
  </p:sldIdLst>
  <p:sldSz cx="12192000" cy="6858000"/>
  <p:notesSz cx="6858000" cy="9144000"/>
  <p:embeddedFontLst>
    <p:embeddedFont>
      <p:font typeface="KoPubWorld돋움체 Medium" panose="020B0600000101010101" charset="-127"/>
      <p:regular r:id="rId55"/>
    </p:embeddedFont>
    <p:embeddedFont>
      <p:font typeface="KoPubWorld돋움체_Pro Medium" panose="020B0600000101010101" charset="-127"/>
      <p:regular r:id="rId56"/>
    </p:embeddedFont>
    <p:embeddedFont>
      <p:font typeface="Cambria Math" panose="02040503050406030204" pitchFamily="18" charset="0"/>
      <p:regular r:id="rId57"/>
    </p:embeddedFont>
    <p:embeddedFont>
      <p:font typeface="맑은 고딕" panose="020B0503020000020004" pitchFamily="50" charset="-127"/>
      <p:regular r:id="rId58"/>
      <p:bold r:id="rId59"/>
    </p:embeddedFont>
    <p:embeddedFont>
      <p:font typeface="맑은 고딕 Semilight" panose="020B0502040204020203" pitchFamily="50" charset="-127"/>
      <p:regular r:id="rId6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AF4F2D90-61FF-4E58-9DB6-C2284E4373D0}">
          <p14:sldIdLst/>
        </p14:section>
        <p14:section name="제목 없는 구역" id="{BB4303DB-808B-4A4B-A640-FDAE95405F7F}">
          <p14:sldIdLst>
            <p14:sldId id="256"/>
            <p14:sldId id="616"/>
            <p14:sldId id="612"/>
            <p14:sldId id="620"/>
            <p14:sldId id="613"/>
            <p14:sldId id="618"/>
            <p14:sldId id="619"/>
            <p14:sldId id="621"/>
            <p14:sldId id="622"/>
            <p14:sldId id="624"/>
            <p14:sldId id="623"/>
            <p14:sldId id="625"/>
            <p14:sldId id="626"/>
            <p14:sldId id="627"/>
            <p14:sldId id="628"/>
            <p14:sldId id="629"/>
            <p14:sldId id="630"/>
            <p14:sldId id="631"/>
            <p14:sldId id="632"/>
            <p14:sldId id="633"/>
            <p14:sldId id="634"/>
            <p14:sldId id="614"/>
            <p14:sldId id="639"/>
            <p14:sldId id="640"/>
            <p14:sldId id="637"/>
            <p14:sldId id="641"/>
            <p14:sldId id="635"/>
            <p14:sldId id="615"/>
            <p14:sldId id="643"/>
            <p14:sldId id="636"/>
            <p14:sldId id="642"/>
            <p14:sldId id="617"/>
            <p14:sldId id="644"/>
            <p14:sldId id="645"/>
            <p14:sldId id="646"/>
            <p14:sldId id="647"/>
            <p14:sldId id="648"/>
            <p14:sldId id="649"/>
            <p14:sldId id="650"/>
            <p14:sldId id="651"/>
            <p14:sldId id="652"/>
            <p14:sldId id="653"/>
            <p14:sldId id="654"/>
            <p14:sldId id="655"/>
            <p14:sldId id="656"/>
            <p14:sldId id="657"/>
            <p14:sldId id="658"/>
            <p14:sldId id="659"/>
            <p14:sldId id="1360"/>
          </p14:sldIdLst>
        </p14:section>
        <p14:section name="Appendix" id="{8DF5A55A-9D33-4CEE-8A5C-D363170338B9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김재훈[ 대학원석·박사통합과정재학 / 산업경영공학과 ]" initials="김대/산]" lastIdx="1" clrIdx="0">
    <p:extLst>
      <p:ext uri="{19B8F6BF-5375-455C-9EA6-DF929625EA0E}">
        <p15:presenceInfo xmlns:p15="http://schemas.microsoft.com/office/powerpoint/2012/main" userId="S::jhoon0418@korea.edu::8aca40e1-6f41-4770-b871-c275a1e8bb43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B2BFF"/>
    <a:srgbClr val="AA83C7"/>
    <a:srgbClr val="FFCC33"/>
    <a:srgbClr val="B2DE84"/>
    <a:srgbClr val="4EB9E3"/>
    <a:srgbClr val="5555FA"/>
    <a:srgbClr val="EF904F"/>
    <a:srgbClr val="E6E8EA"/>
    <a:srgbClr val="D0CECE"/>
    <a:srgbClr val="E5D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ED083AE6-46FA-4A59-8FB0-9F97EB10719F}" styleName="밝은 스타일 3 - 강조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446" autoAdjust="0"/>
    <p:restoredTop sz="95110" autoAdjust="0"/>
  </p:normalViewPr>
  <p:slideViewPr>
    <p:cSldViewPr snapToGrid="0">
      <p:cViewPr varScale="1">
        <p:scale>
          <a:sx n="100" d="100"/>
          <a:sy n="100" d="100"/>
        </p:scale>
        <p:origin x="1404" y="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864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font" Target="fonts/font1.fntdata"/><Relationship Id="rId63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font" Target="fonts/font4.fntdata"/><Relationship Id="rId5" Type="http://schemas.openxmlformats.org/officeDocument/2006/relationships/slide" Target="slides/slide1.xml"/><Relationship Id="rId61" Type="http://schemas.openxmlformats.org/officeDocument/2006/relationships/commentAuthors" Target="commentAuthor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font" Target="fonts/font2.fntdata"/><Relationship Id="rId64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font" Target="fonts/font5.fntdata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notesMaster" Target="notesMasters/notesMaster1.xml"/><Relationship Id="rId62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font" Target="fonts/font3.fntdata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font" Target="fonts/font6.fntdata"/><Relationship Id="rId65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4497FA-F314-404A-92C9-B3F8DBE0A9E2}" type="datetimeFigureOut">
              <a:rPr lang="ko-KR" altLang="en-US" smtClean="0"/>
              <a:t>2022-10-10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86DA3E-51E7-49C6-B28F-6AC0182E0E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63633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ED47A8-299C-4504-B245-BA8DE7599336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70918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6DA3E-51E7-49C6-B28F-6AC0182E0EE7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84702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6DA3E-51E7-49C6-B28F-6AC0182E0EE7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68402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6DA3E-51E7-49C6-B28F-6AC0182E0EE7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83395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6DA3E-51E7-49C6-B28F-6AC0182E0EE7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20189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6DA3E-51E7-49C6-B28F-6AC0182E0EE7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09185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6DA3E-51E7-49C6-B28F-6AC0182E0EE7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04510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6DA3E-51E7-49C6-B28F-6AC0182E0EE7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77813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6DA3E-51E7-49C6-B28F-6AC0182E0EE7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46808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6DA3E-51E7-49C6-B28F-6AC0182E0EE7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78647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6DA3E-51E7-49C6-B28F-6AC0182E0EE7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25116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6DA3E-51E7-49C6-B28F-6AC0182E0EE7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425310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6DA3E-51E7-49C6-B28F-6AC0182E0EE7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153396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6DA3E-51E7-49C6-B28F-6AC0182E0EE7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956265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6DA3E-51E7-49C6-B28F-6AC0182E0EE7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906760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6DA3E-51E7-49C6-B28F-6AC0182E0EE7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498236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6DA3E-51E7-49C6-B28F-6AC0182E0EE7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080315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6DA3E-51E7-49C6-B28F-6AC0182E0EE7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00632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6DA3E-51E7-49C6-B28F-6AC0182E0EE7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833626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6DA3E-51E7-49C6-B28F-6AC0182E0EE7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766025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6DA3E-51E7-49C6-B28F-6AC0182E0EE7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273813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6DA3E-51E7-49C6-B28F-6AC0182E0EE7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01752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6DA3E-51E7-49C6-B28F-6AC0182E0EE7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84772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6DA3E-51E7-49C6-B28F-6AC0182E0EE7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039445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6DA3E-51E7-49C6-B28F-6AC0182E0EE7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48364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6DA3E-51E7-49C6-B28F-6AC0182E0EE7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756740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6DA3E-51E7-49C6-B28F-6AC0182E0EE7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84772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6DA3E-51E7-49C6-B28F-6AC0182E0EE7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990952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6DA3E-51E7-49C6-B28F-6AC0182E0EE7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722434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6DA3E-51E7-49C6-B28F-6AC0182E0EE7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246184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6DA3E-51E7-49C6-B28F-6AC0182E0EE7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704960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6DA3E-51E7-49C6-B28F-6AC0182E0EE7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367305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6DA3E-51E7-49C6-B28F-6AC0182E0EE7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54848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6DA3E-51E7-49C6-B28F-6AC0182E0EE7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962766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6DA3E-51E7-49C6-B28F-6AC0182E0EE7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644065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6DA3E-51E7-49C6-B28F-6AC0182E0EE7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086302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6DA3E-51E7-49C6-B28F-6AC0182E0EE7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399492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빨간 화살표가 판서할 부분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6DA3E-51E7-49C6-B28F-6AC0182E0EE7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581088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빨간 화살표가 판서할 부분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6DA3E-51E7-49C6-B28F-6AC0182E0EE7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893850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빨간 화살표가 판서할 부분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6DA3E-51E7-49C6-B28F-6AC0182E0EE7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91041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6DA3E-51E7-49C6-B28F-6AC0182E0EE7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796828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6DA3E-51E7-49C6-B28F-6AC0182E0EE7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220903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6DA3E-51E7-49C6-B28F-6AC0182E0EE7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35789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6DA3E-51E7-49C6-B28F-6AC0182E0EE7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16242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6DA3E-51E7-49C6-B28F-6AC0182E0EE7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88255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6DA3E-51E7-49C6-B28F-6AC0182E0EE7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03276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6DA3E-51E7-49C6-B28F-6AC0182E0EE7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6271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6DA3E-51E7-49C6-B28F-6AC0182E0EE7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32200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4DC5A3-A2A4-46A7-B2DD-93F9D2E82D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B4BCD3D-3B9A-470D-9583-E25EA0886E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A6FEE75-B2A5-4D71-9814-24A6921D51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5825B5-DEC8-4895-8297-F12A019784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EE39B74-99B5-473C-B18E-BED04C6A1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5A1FC1-671D-4F16-AD9B-6B296BCE0D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46513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8AAD2A-347C-461C-9F1A-2149F4FF3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05F4873-D11E-4B48-BD54-DB0121C545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4D0192B-5D38-47C3-A5D3-DA2E664324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0B6C515-D2BE-4D63-B4E4-3CD4A2EE06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35134A6-5990-4647-8064-A3E364B10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5A1FC1-671D-4F16-AD9B-6B296BCE0D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91910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8984A19-4D6A-4BCC-B6AC-A2F136E7FBA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67A24CE-C383-4AE3-BE1C-9ACC5EC055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15DF2D4-F34E-46E4-B4BA-778E10C9A4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B28FEE9-876B-4356-9ACC-E4BCB8B192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9A21FD3-D506-4053-A061-7F3C25B998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5A1FC1-671D-4F16-AD9B-6B296BCE0D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67450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 userDrawn="1"/>
        </p:nvCxnSpPr>
        <p:spPr>
          <a:xfrm>
            <a:off x="250372" y="6484928"/>
            <a:ext cx="1172493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개체 틀 1"/>
          <p:cNvSpPr>
            <a:spLocks noGrp="1"/>
          </p:cNvSpPr>
          <p:nvPr>
            <p:ph type="title"/>
          </p:nvPr>
        </p:nvSpPr>
        <p:spPr>
          <a:xfrm>
            <a:off x="646394" y="350842"/>
            <a:ext cx="6950528" cy="5635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600" spc="-150">
                <a:ln>
                  <a:solidFill>
                    <a:schemeClr val="tx1"/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A8332A3-0457-411E-825F-2C96CD91AAAB}"/>
              </a:ext>
            </a:extLst>
          </p:cNvPr>
          <p:cNvSpPr/>
          <p:nvPr userDrawn="1"/>
        </p:nvSpPr>
        <p:spPr>
          <a:xfrm>
            <a:off x="0" y="322856"/>
            <a:ext cx="646113" cy="488908"/>
          </a:xfrm>
          <a:prstGeom prst="rect">
            <a:avLst/>
          </a:prstGeom>
          <a:solidFill>
            <a:srgbClr val="902A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2A9479E-D4E2-4792-8BD3-5F41F475BA3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2768" y="914396"/>
            <a:ext cx="6950528" cy="297964"/>
          </a:xfrm>
        </p:spPr>
        <p:txBody>
          <a:bodyPr>
            <a:noAutofit/>
          </a:bodyPr>
          <a:lstStyle>
            <a:lvl1pPr>
              <a:buNone/>
              <a:defRPr sz="1800" spc="-150">
                <a:solidFill>
                  <a:schemeClr val="bg1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1pPr>
          </a:lstStyle>
          <a:p>
            <a:pPr lvl="0"/>
            <a:r>
              <a:rPr lang="ko-KR" altLang="en-US" dirty="0" err="1"/>
              <a:t>ㅇㅇㅇ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5CC24A4-F7C8-4720-B737-C96FDD9F66E2}"/>
              </a:ext>
            </a:extLst>
          </p:cNvPr>
          <p:cNvSpPr txBox="1"/>
          <p:nvPr userDrawn="1"/>
        </p:nvSpPr>
        <p:spPr>
          <a:xfrm>
            <a:off x="5636559" y="6559924"/>
            <a:ext cx="91888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00" dirty="0">
                <a:latin typeface="KoPubWorld돋움체_Pro Medium" panose="020B0600000101010101" charset="-127"/>
                <a:ea typeface="KoPubWorld돋움체_Pro Medium" panose="020B0600000101010101" charset="-127"/>
                <a:cs typeface="KoPubWorld돋움체_Pro Medium" panose="020B0600000101010101" charset="-127"/>
              </a:rPr>
              <a:t>- </a:t>
            </a:r>
            <a:fld id="{BC833AE4-1F92-4280-9B4C-51AD9A92ED0F}" type="slidenum">
              <a:rPr lang="ko-KR" altLang="en-US" sz="1300" smtClean="0">
                <a:latin typeface="KoPubWorld돋움체_Pro Medium" panose="020B0600000101010101" charset="-127"/>
                <a:ea typeface="KoPubWorld돋움체_Pro Medium" panose="020B0600000101010101" charset="-127"/>
                <a:cs typeface="KoPubWorld돋움체_Pro Medium" panose="020B0600000101010101" charset="-127"/>
              </a:rPr>
              <a:pPr algn="ctr"/>
              <a:t>‹#›</a:t>
            </a:fld>
            <a:r>
              <a:rPr lang="ko-KR" altLang="en-US" sz="1300" dirty="0">
                <a:latin typeface="KoPubWorld돋움체_Pro Medium" panose="020B0600000101010101" charset="-127"/>
                <a:ea typeface="KoPubWorld돋움체_Pro Medium" panose="020B0600000101010101" charset="-127"/>
                <a:cs typeface="KoPubWorld돋움체_Pro Medium" panose="020B0600000101010101" charset="-127"/>
              </a:rPr>
              <a:t> </a:t>
            </a:r>
            <a:r>
              <a:rPr lang="en-US" altLang="ko-KR" sz="1300" dirty="0">
                <a:latin typeface="KoPubWorld돋움체_Pro Medium" panose="020B0600000101010101" charset="-127"/>
                <a:ea typeface="KoPubWorld돋움체_Pro Medium" panose="020B0600000101010101" charset="-127"/>
                <a:cs typeface="KoPubWorld돋움체_Pro Medium" panose="020B0600000101010101" charset="-127"/>
              </a:rPr>
              <a:t>-</a:t>
            </a:r>
            <a:endParaRPr lang="ko-KR" altLang="en-US" sz="1300" dirty="0">
              <a:latin typeface="KoPubWorld돋움체_Pro Medium" panose="020B0600000101010101" charset="-127"/>
              <a:ea typeface="KoPubWorld돋움체_Pro Medium" panose="020B0600000101010101" charset="-127"/>
              <a:cs typeface="KoPubWorld돋움체_Pro Medium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67895520"/>
      </p:ext>
    </p:extLst>
  </p:cSld>
  <p:clrMapOvr>
    <a:masterClrMapping/>
  </p:clrMapOvr>
  <p:hf hd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/>
          <p:nvPr userDrawn="1"/>
        </p:nvCxnSpPr>
        <p:spPr>
          <a:xfrm>
            <a:off x="689862" y="1412776"/>
            <a:ext cx="1081227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689862" y="3429000"/>
            <a:ext cx="1081227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 userDrawn="1"/>
        </p:nvCxnSpPr>
        <p:spPr>
          <a:xfrm>
            <a:off x="8577507" y="3429000"/>
            <a:ext cx="2924632" cy="0"/>
          </a:xfrm>
          <a:prstGeom prst="line">
            <a:avLst/>
          </a:prstGeom>
          <a:ln w="38100">
            <a:solidFill>
              <a:srgbClr val="8F2E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86072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"/>
          <p:cNvSpPr>
            <a:spLocks noChangeArrowheads="1"/>
          </p:cNvSpPr>
          <p:nvPr userDrawn="1"/>
        </p:nvSpPr>
        <p:spPr bwMode="ltGray">
          <a:xfrm>
            <a:off x="0" y="2058194"/>
            <a:ext cx="12192001" cy="2741613"/>
          </a:xfrm>
          <a:prstGeom prst="rect">
            <a:avLst/>
          </a:prstGeom>
          <a:solidFill>
            <a:srgbClr val="902A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0999810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5DA868-22C8-46B2-8261-1AB5A96209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E6B23D5-7920-413D-A24E-A4A9ABEB45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60D1BB9-E797-4451-8194-2A239B308D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3C264BB-1379-4189-B940-E3AD65325D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2302916-51E4-493C-9C76-02772955C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5A1FC1-671D-4F16-AD9B-6B296BCE0D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55624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C01036-490B-4F0E-98E1-38F9FDD15C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1E1F40E-A0DF-42C5-A92E-D75E74D52E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AC59A63-435D-4553-832C-32171ACEDF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5F31FE3-4612-4218-AAA1-EFADF6E6B8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64679F-ED96-4A78-9B80-7160EC82B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5A1FC1-671D-4F16-AD9B-6B296BCE0D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85626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250BFF-9285-47DD-9A5B-EF4A433F7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D9443E0-E159-44DA-B413-70D398AF32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89EA8F2-E9E3-4A71-8F58-A7E1A48A03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B73B81F-37FC-48F0-8C27-02995E069D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31C402C-1100-4720-B848-66EAABB42F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7BF5774-E86A-4700-8A52-A6E38B8506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5A1FC1-671D-4F16-AD9B-6B296BCE0D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82697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8D1429-0EBA-4B1C-A0AF-1C38436B52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D54E004-A294-4702-946E-A4D5898A39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7C28457-AF42-44F6-8E32-960B1F51A3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558478F-479A-499C-BA6C-FD561ACA1BA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CF6A944-65FF-402C-95E7-F241B102531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964A484-9D39-4E2C-96AE-09175E0E91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8A38483-221D-46B1-A0AA-E8FE4F98A5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DC6F14B-8115-4E3E-ABF5-160127DB07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5A1FC1-671D-4F16-AD9B-6B296BCE0D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96650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70E54E-1D43-4964-AB73-7C5A0AA12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6E2AE4A-8145-4350-8A5D-BE6F11A47C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B545394-F5E9-4F3F-A6AA-2C9A71C4BD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725111D-EF83-4554-AA8C-389ACB767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5A1FC1-671D-4F16-AD9B-6B296BCE0D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51940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A7D3DA0-3C24-4303-8D49-D471D74AB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0D5B314-D8EE-48AE-9F03-7ABDF1F82B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94E5193-E5C5-4766-862F-5A5AFF927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5A1FC1-671D-4F16-AD9B-6B296BCE0D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72371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982BBA-E567-4E6D-8F9B-C6A6EB4772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1CF6DC6-8E6B-4C7F-AE21-95D5FB48D8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454EA96-0FE1-4F31-BA94-683290AF56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4DE7CCA-AB8F-4B16-9F4E-010AE59DF8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2A45BE1-A7EE-4277-8B58-4906DBA439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43AA085-4548-4729-A3F0-2636E0C2B4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5A1FC1-671D-4F16-AD9B-6B296BCE0D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49265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0C9642-74CF-4A0D-A888-5671B7C522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EFF9EAC-0AA3-4CAE-AE27-403D1F4DEB1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7A3B61B-38E0-413F-BF2F-7C80B1AAC8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D0A9A63-EA34-423B-8A58-EA399BE707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6C615E5-7D70-436F-9217-F7063E4736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7B8FC6B-C177-471A-9603-E276425DE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5A1FC1-671D-4F16-AD9B-6B296BCE0D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7355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B8437CE-196B-40D0-B813-69C64A5A42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72851BB-5AF4-4F81-8A63-90DBAF4030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1D5D6F6-9901-4EE1-8DCE-A809CFED82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C39C5E6-374B-4DA8-8DCC-9EA1727B6A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660AE0B-57E0-46BF-8F85-6EE11DD47C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5A1FC1-671D-4F16-AD9B-6B296BCE0D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11292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17" Type="http://schemas.openxmlformats.org/officeDocument/2006/relationships/image" Target="../media/image36.png"/><Relationship Id="rId2" Type="http://schemas.openxmlformats.org/officeDocument/2006/relationships/notesSlide" Target="../notesSlides/notesSlide25.xml"/><Relationship Id="rId16" Type="http://schemas.openxmlformats.org/officeDocument/2006/relationships/image" Target="../media/image3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5" Type="http://schemas.openxmlformats.org/officeDocument/2006/relationships/image" Target="../media/image3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18" Type="http://schemas.openxmlformats.org/officeDocument/2006/relationships/image" Target="../media/image37.png"/><Relationship Id="rId3" Type="http://schemas.openxmlformats.org/officeDocument/2006/relationships/image" Target="../media/image22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17" Type="http://schemas.openxmlformats.org/officeDocument/2006/relationships/image" Target="../media/image28.png"/><Relationship Id="rId2" Type="http://schemas.openxmlformats.org/officeDocument/2006/relationships/notesSlide" Target="../notesSlides/notesSlide26.xml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4.png"/><Relationship Id="rId15" Type="http://schemas.openxmlformats.org/officeDocument/2006/relationships/image" Target="../media/image26.png"/><Relationship Id="rId10" Type="http://schemas.openxmlformats.org/officeDocument/2006/relationships/image" Target="../media/image33.png"/><Relationship Id="rId4" Type="http://schemas.openxmlformats.org/officeDocument/2006/relationships/image" Target="../media/image23.png"/><Relationship Id="rId9" Type="http://schemas.openxmlformats.org/officeDocument/2006/relationships/image" Target="../media/image32.png"/><Relationship Id="rId14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10.png"/><Relationship Id="rId4" Type="http://schemas.openxmlformats.org/officeDocument/2006/relationships/image" Target="../media/image4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0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0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70.png"/><Relationship Id="rId4" Type="http://schemas.openxmlformats.org/officeDocument/2006/relationships/image" Target="../media/image16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7" Type="http://schemas.openxmlformats.org/officeDocument/2006/relationships/image" Target="../media/image22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10.png"/><Relationship Id="rId5" Type="http://schemas.openxmlformats.org/officeDocument/2006/relationships/image" Target="../media/image200.png"/><Relationship Id="rId4" Type="http://schemas.openxmlformats.org/officeDocument/2006/relationships/image" Target="../media/image5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5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7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40.png"/><Relationship Id="rId5" Type="http://schemas.microsoft.com/office/2007/relationships/hdphoto" Target="../media/hdphoto1.wdp"/><Relationship Id="rId4" Type="http://schemas.openxmlformats.org/officeDocument/2006/relationships/image" Target="../media/image5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9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7F023204-0CFE-4B65-BFD6-456310821DE8}"/>
              </a:ext>
            </a:extLst>
          </p:cNvPr>
          <p:cNvSpPr txBox="1"/>
          <p:nvPr/>
        </p:nvSpPr>
        <p:spPr>
          <a:xfrm>
            <a:off x="1524001" y="3429000"/>
            <a:ext cx="9143998" cy="139890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algn="ctr">
              <a:lnSpc>
                <a:spcPct val="150000"/>
              </a:lnSpc>
              <a:defRPr sz="2000" spc="-138">
                <a:ln>
                  <a:solidFill>
                    <a:prstClr val="white"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defRPr>
            </a:lvl1pPr>
          </a:lstStyle>
          <a:p>
            <a:pPr>
              <a:lnSpc>
                <a:spcPct val="200000"/>
              </a:lnSpc>
            </a:pPr>
            <a:r>
              <a:rPr lang="en-US" altLang="ko-KR" sz="1600" dirty="0"/>
              <a:t>2022. 10. 11</a:t>
            </a:r>
          </a:p>
          <a:p>
            <a:pPr>
              <a:lnSpc>
                <a:spcPct val="200000"/>
              </a:lnSpc>
            </a:pPr>
            <a:r>
              <a:rPr lang="en-US" altLang="ko-KR" sz="1600" dirty="0"/>
              <a:t>Team: </a:t>
            </a:r>
            <a:r>
              <a:rPr lang="ko-KR" altLang="en-US" sz="1600" dirty="0"/>
              <a:t>동기사랑</a:t>
            </a:r>
            <a:endParaRPr lang="en-US" altLang="ko-KR" sz="1600" dirty="0"/>
          </a:p>
          <a:p>
            <a:r>
              <a:rPr lang="en-US" altLang="ko-KR" sz="1600" dirty="0"/>
              <a:t>Member: </a:t>
            </a:r>
            <a:r>
              <a:rPr lang="ko-KR" altLang="en-US" sz="1600" dirty="0"/>
              <a:t>김창현</a:t>
            </a:r>
            <a:r>
              <a:rPr lang="en-US" altLang="ko-KR" sz="1600" dirty="0"/>
              <a:t>, </a:t>
            </a:r>
            <a:r>
              <a:rPr lang="ko-KR" altLang="en-US" sz="1600" dirty="0"/>
              <a:t>정진용</a:t>
            </a:r>
            <a:endParaRPr lang="en-US" altLang="ko-KR" sz="1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1ED0D3E-A6C1-40F5-A85A-0BFE8012FE83}"/>
              </a:ext>
            </a:extLst>
          </p:cNvPr>
          <p:cNvSpPr txBox="1"/>
          <p:nvPr/>
        </p:nvSpPr>
        <p:spPr>
          <a:xfrm>
            <a:off x="0" y="1996457"/>
            <a:ext cx="121920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spcAft>
                <a:spcPts val="277"/>
              </a:spcAft>
            </a:pPr>
            <a:r>
              <a:rPr lang="en-US" altLang="ko-KR" sz="3200" b="1" spc="-15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</a:rPr>
              <a:t>Dimensionality Reduction</a:t>
            </a:r>
          </a:p>
        </p:txBody>
      </p:sp>
      <p:pic>
        <p:nvPicPr>
          <p:cNvPr id="7" name="Picture 2" descr="korea universityì ëí ì´ë¯¸ì§ ê²ìê²°ê³¼">
            <a:extLst>
              <a:ext uri="{FF2B5EF4-FFF2-40B4-BE49-F238E27FC236}">
                <a16:creationId xmlns:a16="http://schemas.microsoft.com/office/drawing/2014/main" id="{05209D66-D6E3-4277-8B92-B43E615150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9019" y="5196298"/>
            <a:ext cx="833962" cy="1121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9073563B-6194-4591-847E-73FA085FDD66}"/>
              </a:ext>
            </a:extLst>
          </p:cNvPr>
          <p:cNvSpPr/>
          <p:nvPr/>
        </p:nvSpPr>
        <p:spPr>
          <a:xfrm>
            <a:off x="4702678" y="2820450"/>
            <a:ext cx="27866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277"/>
              </a:spcAft>
            </a:pPr>
            <a:r>
              <a:rPr lang="en-US" altLang="ko-KR" b="1" spc="-138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</a:rPr>
              <a:t>Business Analytics (IME654)</a:t>
            </a:r>
          </a:p>
        </p:txBody>
      </p:sp>
    </p:spTree>
    <p:extLst>
      <p:ext uri="{BB962C8B-B14F-4D97-AF65-F5344CB8AC3E}">
        <p14:creationId xmlns:p14="http://schemas.microsoft.com/office/powerpoint/2010/main" val="1366999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216"/>
    </mc:Choice>
    <mc:Fallback xmlns="">
      <p:transition spd="slow" advTm="14216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BFA558-6954-411C-B82C-26A3F5218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394" y="329576"/>
            <a:ext cx="9897276" cy="563554"/>
          </a:xfrm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ko-KR" dirty="0">
                <a:ln>
                  <a:solidFill>
                    <a:schemeClr val="tx2">
                      <a:lumMod val="50000"/>
                    </a:schemeClr>
                  </a:solidFill>
                </a:ln>
                <a:solidFill>
                  <a:schemeClr val="tx2">
                    <a:lumMod val="50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Dimensionality Reduction</a:t>
            </a:r>
            <a:endParaRPr lang="ko-KR" altLang="en-US" dirty="0">
              <a:ln>
                <a:solidFill>
                  <a:schemeClr val="tx2">
                    <a:lumMod val="50000"/>
                  </a:schemeClr>
                </a:solidFill>
              </a:ln>
              <a:solidFill>
                <a:schemeClr val="tx2">
                  <a:lumMod val="50000"/>
                </a:schemeClr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4D6CC28-E25D-4F78-A447-9A5E526BE279}"/>
              </a:ext>
            </a:extLst>
          </p:cNvPr>
          <p:cNvSpPr txBox="1"/>
          <p:nvPr/>
        </p:nvSpPr>
        <p:spPr>
          <a:xfrm>
            <a:off x="935666" y="943166"/>
            <a:ext cx="11174818" cy="195438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pc="-150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Supervised Method: Genetic Algorithm</a:t>
            </a:r>
          </a:p>
          <a:p>
            <a:pPr marL="800080" lvl="1" indent="-34289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염색체 인코딩</a:t>
            </a:r>
            <a:endParaRPr lang="en-US" altLang="ko-KR" sz="1600" spc="-151" dirty="0">
              <a:solidFill>
                <a:sysClr val="windowText" lastClr="000000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marL="800080" lvl="1" indent="-34289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유전 알고리즘은 변수선택 뿐만 아니라 다양한 최적화 문제에 적용 가능한 일반적인 기법임</a:t>
            </a:r>
            <a:endParaRPr lang="en-US" altLang="ko-KR" sz="1600" spc="-151" dirty="0">
              <a:solidFill>
                <a:sysClr val="windowText" lastClr="000000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marL="800080" lvl="1" indent="-34289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염색체를 인코딩하는 방식은 과업에 따라 다름</a:t>
            </a:r>
            <a:endParaRPr lang="en-US" altLang="ko-KR" sz="1600" spc="-151" dirty="0">
              <a:solidFill>
                <a:sysClr val="windowText" lastClr="000000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marL="800080" lvl="1" indent="-34289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변수 선택에는 </a:t>
            </a:r>
            <a:r>
              <a:rPr lang="en-US" altLang="ko-KR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binary encoding</a:t>
            </a:r>
            <a:r>
              <a:rPr lang="ko-KR" altLang="en-US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을 사용</a:t>
            </a:r>
            <a:endParaRPr lang="en-US" altLang="ko-KR" sz="1600" spc="-151" dirty="0">
              <a:solidFill>
                <a:sysClr val="windowText" lastClr="000000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6FC2F2F-E2B6-443C-98E4-8ED7CAC36CD6}"/>
              </a:ext>
            </a:extLst>
          </p:cNvPr>
          <p:cNvSpPr/>
          <p:nvPr/>
        </p:nvSpPr>
        <p:spPr>
          <a:xfrm>
            <a:off x="8496300" y="270126"/>
            <a:ext cx="3359150" cy="49095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ysClr val="windowText" lastClr="000000"/>
                </a:solidFill>
                <a:latin typeface="KoPubWorld돋움체_Pro Medium" panose="020B0600000101010101" charset="-127"/>
                <a:ea typeface="KoPubWorld돋움체_Pro Medium" panose="020B0600000101010101" charset="-127"/>
                <a:cs typeface="KoPubWorld돋움체_Pro Medium" panose="020B0600000101010101" charset="-127"/>
              </a:rPr>
              <a:t>1. </a:t>
            </a:r>
            <a:r>
              <a:rPr lang="ko-KR" altLang="en-US" sz="1400" dirty="0">
                <a:solidFill>
                  <a:sysClr val="windowText" lastClr="000000"/>
                </a:solidFill>
                <a:latin typeface="KoPubWorld돋움체_Pro Medium" panose="020B0600000101010101" charset="-127"/>
                <a:ea typeface="KoPubWorld돋움체_Pro Medium" panose="020B0600000101010101" charset="-127"/>
                <a:cs typeface="KoPubWorld돋움체_Pro Medium" panose="020B0600000101010101" charset="-127"/>
              </a:rPr>
              <a:t>염색체 초기화 및 </a:t>
            </a:r>
            <a:r>
              <a:rPr lang="ko-KR" altLang="en-US" sz="1400" dirty="0" err="1">
                <a:solidFill>
                  <a:sysClr val="windowText" lastClr="000000"/>
                </a:solidFill>
                <a:latin typeface="KoPubWorld돋움체_Pro Medium" panose="020B0600000101010101" charset="-127"/>
                <a:ea typeface="KoPubWorld돋움체_Pro Medium" panose="020B0600000101010101" charset="-127"/>
                <a:cs typeface="KoPubWorld돋움체_Pro Medium" panose="020B0600000101010101" charset="-127"/>
              </a:rPr>
              <a:t>하이퍼파라미터</a:t>
            </a:r>
            <a:r>
              <a:rPr lang="ko-KR" altLang="en-US" sz="1400" dirty="0">
                <a:solidFill>
                  <a:sysClr val="windowText" lastClr="000000"/>
                </a:solidFill>
                <a:latin typeface="KoPubWorld돋움체_Pro Medium" panose="020B0600000101010101" charset="-127"/>
                <a:ea typeface="KoPubWorld돋움체_Pro Medium" panose="020B0600000101010101" charset="-127"/>
                <a:cs typeface="KoPubWorld돋움체_Pro Medium" panose="020B0600000101010101" charset="-127"/>
              </a:rPr>
              <a:t> 설정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D5A01C6-284F-4637-833F-CA38A9324C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" y="2878137"/>
            <a:ext cx="8839200" cy="1762125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F3D40AE2-AA8A-4803-9575-F0D4D20CBD66}"/>
              </a:ext>
            </a:extLst>
          </p:cNvPr>
          <p:cNvSpPr/>
          <p:nvPr/>
        </p:nvSpPr>
        <p:spPr>
          <a:xfrm>
            <a:off x="5366508" y="4146034"/>
            <a:ext cx="23131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pc="-151" dirty="0">
                <a:solidFill>
                  <a:srgbClr val="FF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0 </a:t>
            </a:r>
            <a:r>
              <a:rPr lang="ko-KR" altLang="en-US" spc="-151" dirty="0">
                <a:solidFill>
                  <a:srgbClr val="FF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이면 모델에서 사용 안함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82803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BFA558-6954-411C-B82C-26A3F5218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394" y="329576"/>
            <a:ext cx="9897276" cy="563554"/>
          </a:xfrm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ko-KR" dirty="0">
                <a:ln>
                  <a:solidFill>
                    <a:schemeClr val="tx2">
                      <a:lumMod val="50000"/>
                    </a:schemeClr>
                  </a:solidFill>
                </a:ln>
                <a:solidFill>
                  <a:schemeClr val="tx2">
                    <a:lumMod val="50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Dimensionality Reduction</a:t>
            </a:r>
            <a:endParaRPr lang="ko-KR" altLang="en-US" dirty="0">
              <a:ln>
                <a:solidFill>
                  <a:schemeClr val="tx2">
                    <a:lumMod val="50000"/>
                  </a:schemeClr>
                </a:solidFill>
              </a:ln>
              <a:solidFill>
                <a:schemeClr val="tx2">
                  <a:lumMod val="50000"/>
                </a:schemeClr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4D6CC28-E25D-4F78-A447-9A5E526BE279}"/>
              </a:ext>
            </a:extLst>
          </p:cNvPr>
          <p:cNvSpPr txBox="1"/>
          <p:nvPr/>
        </p:nvSpPr>
        <p:spPr>
          <a:xfrm>
            <a:off x="935666" y="943166"/>
            <a:ext cx="11174818" cy="158504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pc="-150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Supervised Method: Genetic Algorithm</a:t>
            </a:r>
          </a:p>
          <a:p>
            <a:pPr marL="800080" lvl="1" indent="-34289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세대 초기화</a:t>
            </a:r>
            <a:endParaRPr lang="en-US" altLang="ko-KR" sz="1600" spc="-151" dirty="0">
              <a:solidFill>
                <a:sysClr val="windowText" lastClr="000000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marL="800080" lvl="1" indent="-34289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염색체의 각 유전자마다 난수를 생성</a:t>
            </a:r>
            <a:endParaRPr lang="en-US" altLang="ko-KR" sz="1600" spc="-151" dirty="0">
              <a:solidFill>
                <a:sysClr val="windowText" lastClr="000000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marL="800080" lvl="1" indent="-34289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생성된 난수와 </a:t>
            </a:r>
            <a:r>
              <a:rPr lang="ko-KR" altLang="en-US" sz="1600" spc="-151" dirty="0" err="1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기준값을</a:t>
            </a:r>
            <a:r>
              <a:rPr lang="ko-KR" altLang="en-US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비교하여 </a:t>
            </a:r>
            <a:r>
              <a:rPr lang="en-US" altLang="ko-KR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0/1</a:t>
            </a:r>
            <a:r>
              <a:rPr lang="ko-KR" altLang="en-US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의 이진 값으로 변환 </a:t>
            </a:r>
            <a:r>
              <a:rPr lang="en-US" altLang="ko-KR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(</a:t>
            </a:r>
            <a:r>
              <a:rPr lang="ko-KR" altLang="en-US" sz="1600" spc="-151" dirty="0" err="1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기준값에</a:t>
            </a:r>
            <a:r>
              <a:rPr lang="ko-KR" altLang="en-US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따라</a:t>
            </a:r>
            <a:r>
              <a:rPr lang="en-US" altLang="ko-KR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!!</a:t>
            </a:r>
            <a:r>
              <a:rPr lang="ko-KR" altLang="en-US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아래 표는 </a:t>
            </a:r>
            <a:r>
              <a:rPr lang="en-US" altLang="ko-KR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0.5)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6FC2F2F-E2B6-443C-98E4-8ED7CAC36CD6}"/>
              </a:ext>
            </a:extLst>
          </p:cNvPr>
          <p:cNvSpPr/>
          <p:nvPr/>
        </p:nvSpPr>
        <p:spPr>
          <a:xfrm>
            <a:off x="8496300" y="270126"/>
            <a:ext cx="3359150" cy="49095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ysClr val="windowText" lastClr="000000"/>
                </a:solidFill>
                <a:latin typeface="KoPubWorld돋움체_Pro Medium" panose="020B0600000101010101" charset="-127"/>
                <a:ea typeface="KoPubWorld돋움체_Pro Medium" panose="020B0600000101010101" charset="-127"/>
                <a:cs typeface="KoPubWorld돋움체_Pro Medium" panose="020B0600000101010101" charset="-127"/>
              </a:rPr>
              <a:t>1. </a:t>
            </a:r>
            <a:r>
              <a:rPr lang="ko-KR" altLang="en-US" sz="1400" dirty="0">
                <a:solidFill>
                  <a:sysClr val="windowText" lastClr="000000"/>
                </a:solidFill>
                <a:latin typeface="KoPubWorld돋움체_Pro Medium" panose="020B0600000101010101" charset="-127"/>
                <a:ea typeface="KoPubWorld돋움체_Pro Medium" panose="020B0600000101010101" charset="-127"/>
                <a:cs typeface="KoPubWorld돋움체_Pro Medium" panose="020B0600000101010101" charset="-127"/>
              </a:rPr>
              <a:t>염색체 초기화 및 </a:t>
            </a:r>
            <a:r>
              <a:rPr lang="ko-KR" altLang="en-US" sz="1400" dirty="0" err="1">
                <a:solidFill>
                  <a:sysClr val="windowText" lastClr="000000"/>
                </a:solidFill>
                <a:latin typeface="KoPubWorld돋움체_Pro Medium" panose="020B0600000101010101" charset="-127"/>
                <a:ea typeface="KoPubWorld돋움체_Pro Medium" panose="020B0600000101010101" charset="-127"/>
                <a:cs typeface="KoPubWorld돋움체_Pro Medium" panose="020B0600000101010101" charset="-127"/>
              </a:rPr>
              <a:t>하이퍼파라미터</a:t>
            </a:r>
            <a:r>
              <a:rPr lang="ko-KR" altLang="en-US" sz="1400" dirty="0">
                <a:solidFill>
                  <a:sysClr val="windowText" lastClr="000000"/>
                </a:solidFill>
                <a:latin typeface="KoPubWorld돋움체_Pro Medium" panose="020B0600000101010101" charset="-127"/>
                <a:ea typeface="KoPubWorld돋움체_Pro Medium" panose="020B0600000101010101" charset="-127"/>
                <a:cs typeface="KoPubWorld돋움체_Pro Medium" panose="020B0600000101010101" charset="-127"/>
              </a:rPr>
              <a:t> 설정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54C8479-BB0A-42B7-A246-5879BDDC06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6408" y="2710302"/>
            <a:ext cx="4299183" cy="3495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4311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BFA558-6954-411C-B82C-26A3F5218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394" y="329576"/>
            <a:ext cx="9897276" cy="563554"/>
          </a:xfrm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ko-KR" dirty="0">
                <a:ln>
                  <a:solidFill>
                    <a:schemeClr val="tx2">
                      <a:lumMod val="50000"/>
                    </a:schemeClr>
                  </a:solidFill>
                </a:ln>
                <a:solidFill>
                  <a:schemeClr val="tx2">
                    <a:lumMod val="50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Dimensionality Reduction</a:t>
            </a:r>
            <a:endParaRPr lang="ko-KR" altLang="en-US" dirty="0">
              <a:ln>
                <a:solidFill>
                  <a:schemeClr val="tx2">
                    <a:lumMod val="50000"/>
                  </a:schemeClr>
                </a:solidFill>
              </a:ln>
              <a:solidFill>
                <a:schemeClr val="tx2">
                  <a:lumMod val="50000"/>
                </a:schemeClr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4D6CC28-E25D-4F78-A447-9A5E526BE279}"/>
              </a:ext>
            </a:extLst>
          </p:cNvPr>
          <p:cNvSpPr txBox="1"/>
          <p:nvPr/>
        </p:nvSpPr>
        <p:spPr>
          <a:xfrm>
            <a:off x="935666" y="943166"/>
            <a:ext cx="11174818" cy="84638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pc="-150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Supervised Method: Genetic Algorithm</a:t>
            </a:r>
          </a:p>
          <a:p>
            <a:pPr marL="800080" lvl="1" indent="-34289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각 염색체에 담긴 정보를 활용하여 염색체 수만큼 모델을 학습</a:t>
            </a:r>
            <a:endParaRPr lang="en-US" altLang="ko-KR" sz="1600" spc="-151" dirty="0">
              <a:solidFill>
                <a:sysClr val="windowText" lastClr="000000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6FC2F2F-E2B6-443C-98E4-8ED7CAC36CD6}"/>
              </a:ext>
            </a:extLst>
          </p:cNvPr>
          <p:cNvSpPr/>
          <p:nvPr/>
        </p:nvSpPr>
        <p:spPr>
          <a:xfrm>
            <a:off x="8496300" y="270126"/>
            <a:ext cx="3359150" cy="49095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ysClr val="windowText" lastClr="000000"/>
                </a:solidFill>
                <a:latin typeface="KoPubWorld돋움체_Pro Medium" panose="020B0600000101010101" charset="-127"/>
                <a:ea typeface="KoPubWorld돋움체_Pro Medium" panose="020B0600000101010101" charset="-127"/>
                <a:cs typeface="KoPubWorld돋움체_Pro Medium" panose="020B0600000101010101" charset="-127"/>
              </a:rPr>
              <a:t>2. </a:t>
            </a:r>
            <a:r>
              <a:rPr lang="ko-KR" altLang="en-US" sz="1400" dirty="0">
                <a:solidFill>
                  <a:sysClr val="windowText" lastClr="000000"/>
                </a:solidFill>
                <a:latin typeface="KoPubWorld돋움체_Pro Medium" panose="020B0600000101010101" charset="-127"/>
                <a:ea typeface="KoPubWorld돋움체_Pro Medium" panose="020B0600000101010101" charset="-127"/>
                <a:cs typeface="KoPubWorld돋움체_Pro Medium" panose="020B0600000101010101" charset="-127"/>
              </a:rPr>
              <a:t>각 염색체 선택 </a:t>
            </a:r>
            <a:r>
              <a:rPr lang="ko-KR" altLang="en-US" sz="1400" dirty="0" err="1">
                <a:solidFill>
                  <a:sysClr val="windowText" lastClr="000000"/>
                </a:solidFill>
                <a:latin typeface="KoPubWorld돋움체_Pro Medium" panose="020B0600000101010101" charset="-127"/>
                <a:ea typeface="KoPubWorld돋움체_Pro Medium" panose="020B0600000101010101" charset="-127"/>
                <a:cs typeface="KoPubWorld돋움체_Pro Medium" panose="020B0600000101010101" charset="-127"/>
              </a:rPr>
              <a:t>변수별</a:t>
            </a:r>
            <a:r>
              <a:rPr lang="ko-KR" altLang="en-US" sz="1400" dirty="0">
                <a:solidFill>
                  <a:sysClr val="windowText" lastClr="000000"/>
                </a:solidFill>
                <a:latin typeface="KoPubWorld돋움체_Pro Medium" panose="020B0600000101010101" charset="-127"/>
                <a:ea typeface="KoPubWorld돋움체_Pro Medium" panose="020B0600000101010101" charset="-127"/>
                <a:cs typeface="KoPubWorld돋움체_Pro Medium" panose="020B0600000101010101" charset="-127"/>
              </a:rPr>
              <a:t> 모델 학습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1C347D1-938F-486A-93C2-30653ADD59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018"/>
          <a:stretch/>
        </p:blipFill>
        <p:spPr>
          <a:xfrm>
            <a:off x="816668" y="2041413"/>
            <a:ext cx="10558665" cy="4075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5664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BFA558-6954-411C-B82C-26A3F5218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394" y="329576"/>
            <a:ext cx="9897276" cy="563554"/>
          </a:xfrm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ko-KR" dirty="0">
                <a:ln>
                  <a:solidFill>
                    <a:schemeClr val="tx2">
                      <a:lumMod val="50000"/>
                    </a:schemeClr>
                  </a:solidFill>
                </a:ln>
                <a:solidFill>
                  <a:schemeClr val="tx2">
                    <a:lumMod val="50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Dimensionality Reduction</a:t>
            </a:r>
            <a:endParaRPr lang="ko-KR" altLang="en-US" dirty="0">
              <a:ln>
                <a:solidFill>
                  <a:schemeClr val="tx2">
                    <a:lumMod val="50000"/>
                  </a:schemeClr>
                </a:solidFill>
              </a:ln>
              <a:solidFill>
                <a:schemeClr val="tx2">
                  <a:lumMod val="50000"/>
                </a:schemeClr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4D6CC28-E25D-4F78-A447-9A5E526BE279}"/>
              </a:ext>
            </a:extLst>
          </p:cNvPr>
          <p:cNvSpPr txBox="1"/>
          <p:nvPr/>
        </p:nvSpPr>
        <p:spPr>
          <a:xfrm>
            <a:off x="935666" y="943166"/>
            <a:ext cx="11174818" cy="269304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pc="-150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Supervised Method: Genetic Algorithm</a:t>
            </a:r>
          </a:p>
          <a:p>
            <a:pPr marL="800080" lvl="1" indent="-34289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각 염색체의 정보를 사용하여 학습된 모형의 적합도 평가</a:t>
            </a:r>
            <a:endParaRPr lang="en-US" altLang="ko-KR" sz="1600" spc="-151" dirty="0">
              <a:solidFill>
                <a:sysClr val="windowText" lastClr="000000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marL="800080" lvl="1" indent="-34289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적합도 함수</a:t>
            </a:r>
            <a:r>
              <a:rPr lang="en-US" altLang="ko-KR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: </a:t>
            </a:r>
            <a:r>
              <a:rPr lang="ko-KR" altLang="en-US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염색체의 우열을 가릴 수 있는 정략적 지표</a:t>
            </a:r>
            <a:r>
              <a:rPr lang="en-US" altLang="ko-KR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높은 값을 가질수록 우수한 염색체</a:t>
            </a:r>
            <a:endParaRPr lang="en-US" altLang="ko-KR" sz="1600" spc="-151" dirty="0">
              <a:solidFill>
                <a:sysClr val="windowText" lastClr="000000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marL="800080" lvl="1" indent="-34289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적합도 함수가 가져야하는 일반적인 조건</a:t>
            </a:r>
            <a:endParaRPr lang="en-US" altLang="ko-KR" sz="1600" spc="-151" dirty="0">
              <a:solidFill>
                <a:sysClr val="windowText" lastClr="000000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marL="457189" lvl="1">
              <a:lnSpc>
                <a:spcPct val="150000"/>
              </a:lnSpc>
            </a:pPr>
            <a:r>
              <a:rPr lang="en-US" altLang="ko-KR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	- </a:t>
            </a:r>
            <a:r>
              <a:rPr lang="ko-KR" altLang="en-US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두 염색체가 동일한 예측 성능을 나타낼 경우</a:t>
            </a:r>
            <a:r>
              <a:rPr lang="en-US" altLang="ko-KR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적은 수의 변수를 사용한 염색체를 선호</a:t>
            </a:r>
            <a:endParaRPr lang="en-US" altLang="ko-KR" sz="1600" spc="-151" dirty="0">
              <a:solidFill>
                <a:sysClr val="windowText" lastClr="000000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marL="457189" lvl="1">
              <a:lnSpc>
                <a:spcPct val="150000"/>
              </a:lnSpc>
            </a:pPr>
            <a:r>
              <a:rPr lang="en-US" altLang="ko-KR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	- </a:t>
            </a:r>
            <a:r>
              <a:rPr lang="ko-KR" altLang="en-US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두 염색체가 동일한 변수를 사용했을 경우</a:t>
            </a:r>
            <a:r>
              <a:rPr lang="en-US" altLang="ko-KR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우수한 예측 성능을 나타내는 염색체를 선호</a:t>
            </a:r>
            <a:endParaRPr lang="en-US" altLang="ko-KR" sz="1600" spc="-151" dirty="0">
              <a:solidFill>
                <a:sysClr val="windowText" lastClr="000000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marL="457189" lvl="1">
              <a:lnSpc>
                <a:spcPct val="150000"/>
              </a:lnSpc>
            </a:pPr>
            <a:r>
              <a:rPr lang="ko-KR" altLang="en-US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예</a:t>
            </a:r>
            <a:r>
              <a:rPr lang="en-US" altLang="ko-KR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) </a:t>
            </a:r>
            <a:r>
              <a:rPr lang="ko-KR" altLang="en-US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선형회귀 분석의 경우</a:t>
            </a:r>
            <a:r>
              <a:rPr lang="en-US" altLang="ko-KR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, adjusted-R square, AIC, BIC </a:t>
            </a:r>
            <a:r>
              <a:rPr lang="ko-KR" altLang="en-US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등이 사용될 수 있음 </a:t>
            </a:r>
            <a:endParaRPr lang="en-US" altLang="ko-KR" sz="1600" spc="-151" dirty="0">
              <a:solidFill>
                <a:sysClr val="windowText" lastClr="000000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6FC2F2F-E2B6-443C-98E4-8ED7CAC36CD6}"/>
              </a:ext>
            </a:extLst>
          </p:cNvPr>
          <p:cNvSpPr/>
          <p:nvPr/>
        </p:nvSpPr>
        <p:spPr>
          <a:xfrm>
            <a:off x="8496300" y="270126"/>
            <a:ext cx="3359150" cy="49095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ysClr val="windowText" lastClr="000000"/>
                </a:solidFill>
                <a:latin typeface="KoPubWorld돋움체_Pro Medium" panose="020B0600000101010101" charset="-127"/>
                <a:ea typeface="KoPubWorld돋움체_Pro Medium" panose="020B0600000101010101" charset="-127"/>
                <a:cs typeface="KoPubWorld돋움체_Pro Medium" panose="020B0600000101010101" charset="-127"/>
              </a:rPr>
              <a:t>3. </a:t>
            </a:r>
            <a:r>
              <a:rPr lang="ko-KR" altLang="en-US" sz="1400" dirty="0">
                <a:solidFill>
                  <a:sysClr val="windowText" lastClr="000000"/>
                </a:solidFill>
                <a:latin typeface="KoPubWorld돋움체_Pro Medium" panose="020B0600000101010101" charset="-127"/>
                <a:ea typeface="KoPubWorld돋움체_Pro Medium" panose="020B0600000101010101" charset="-127"/>
                <a:cs typeface="KoPubWorld돋움체_Pro Medium" panose="020B0600000101010101" charset="-127"/>
              </a:rPr>
              <a:t>각 염색체 적합도 평가</a:t>
            </a:r>
          </a:p>
        </p:txBody>
      </p:sp>
    </p:spTree>
    <p:extLst>
      <p:ext uri="{BB962C8B-B14F-4D97-AF65-F5344CB8AC3E}">
        <p14:creationId xmlns:p14="http://schemas.microsoft.com/office/powerpoint/2010/main" val="40863326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BFA558-6954-411C-B82C-26A3F5218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394" y="329576"/>
            <a:ext cx="9897276" cy="563554"/>
          </a:xfrm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ko-KR" dirty="0">
                <a:ln>
                  <a:solidFill>
                    <a:schemeClr val="tx2">
                      <a:lumMod val="50000"/>
                    </a:schemeClr>
                  </a:solidFill>
                </a:ln>
                <a:solidFill>
                  <a:schemeClr val="tx2">
                    <a:lumMod val="50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Dimensionality Reduction</a:t>
            </a:r>
            <a:endParaRPr lang="ko-KR" altLang="en-US" dirty="0">
              <a:ln>
                <a:solidFill>
                  <a:schemeClr val="tx2">
                    <a:lumMod val="50000"/>
                  </a:schemeClr>
                </a:solidFill>
              </a:ln>
              <a:solidFill>
                <a:schemeClr val="tx2">
                  <a:lumMod val="50000"/>
                </a:schemeClr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4D6CC28-E25D-4F78-A447-9A5E526BE279}"/>
              </a:ext>
            </a:extLst>
          </p:cNvPr>
          <p:cNvSpPr txBox="1"/>
          <p:nvPr/>
        </p:nvSpPr>
        <p:spPr>
          <a:xfrm>
            <a:off x="935666" y="943166"/>
            <a:ext cx="11174818" cy="195438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pc="-150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Supervised Method: Genetic Algorithm</a:t>
            </a:r>
          </a:p>
          <a:p>
            <a:pPr marL="800080" lvl="1" indent="-34289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각 염색체의 정보를 사용하여 학습된 모형의 적합도 평가</a:t>
            </a:r>
            <a:endParaRPr lang="en-US" altLang="ko-KR" sz="1600" spc="-151" dirty="0">
              <a:solidFill>
                <a:sysClr val="windowText" lastClr="000000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marL="800080" lvl="1" indent="-34289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앞선 예시에서 </a:t>
            </a:r>
            <a:r>
              <a:rPr lang="en-US" altLang="ko-KR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8</a:t>
            </a:r>
            <a:r>
              <a:rPr lang="ko-KR" altLang="en-US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개의 염색체에 대한 다중선형 회귀분석의 </a:t>
            </a:r>
            <a:r>
              <a:rPr lang="en-US" altLang="ko-KR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adjusted-R square </a:t>
            </a:r>
            <a:r>
              <a:rPr lang="ko-KR" altLang="en-US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을 산출</a:t>
            </a:r>
            <a:endParaRPr lang="en-US" altLang="ko-KR" sz="1600" spc="-151" dirty="0">
              <a:solidFill>
                <a:sysClr val="windowText" lastClr="000000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marL="1200139" lvl="2" indent="-285750">
              <a:lnSpc>
                <a:spcPct val="150000"/>
              </a:lnSpc>
              <a:buFontTx/>
              <a:buChar char="-"/>
            </a:pPr>
            <a:r>
              <a:rPr lang="en-US" altLang="ko-KR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Rank</a:t>
            </a:r>
            <a:r>
              <a:rPr lang="ko-KR" altLang="en-US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는 </a:t>
            </a:r>
            <a:r>
              <a:rPr lang="en-US" altLang="ko-KR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adjusted-R square </a:t>
            </a:r>
            <a:r>
              <a:rPr lang="ko-KR" altLang="en-US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기준 순위를 나타냄</a:t>
            </a:r>
            <a:endParaRPr lang="en-US" altLang="ko-KR" sz="1600" spc="-151" dirty="0">
              <a:solidFill>
                <a:sysClr val="windowText" lastClr="000000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marL="1200139" lvl="2" indent="-285750">
              <a:lnSpc>
                <a:spcPct val="150000"/>
              </a:lnSpc>
              <a:buFontTx/>
              <a:buChar char="-"/>
            </a:pPr>
            <a:r>
              <a:rPr lang="en-US" altLang="ko-KR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Weight</a:t>
            </a:r>
            <a:r>
              <a:rPr lang="ko-KR" altLang="en-US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는 개별 염색체의 </a:t>
            </a:r>
            <a:r>
              <a:rPr lang="en-US" altLang="ko-KR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adjusted-R square </a:t>
            </a:r>
            <a:r>
              <a:rPr lang="ko-KR" altLang="en-US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을 전체 염색체들의 </a:t>
            </a:r>
            <a:r>
              <a:rPr lang="en-US" altLang="ko-KR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adjusted-R square </a:t>
            </a:r>
            <a:r>
              <a:rPr lang="ko-KR" altLang="en-US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로 나눈 값 </a:t>
            </a:r>
            <a:r>
              <a:rPr lang="en-US" altLang="ko-KR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  <a:sym typeface="Wingdings" panose="05000000000000000000" pitchFamily="2" charset="2"/>
              </a:rPr>
              <a:t></a:t>
            </a:r>
            <a:r>
              <a:rPr lang="en-US" altLang="ko-KR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</a:t>
            </a:r>
            <a:r>
              <a:rPr lang="ko-KR" altLang="en-US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확률적 염색체 선택 기법에서 사용됨</a:t>
            </a:r>
            <a:endParaRPr lang="en-US" altLang="ko-KR" sz="1600" spc="-151" dirty="0">
              <a:solidFill>
                <a:sysClr val="windowText" lastClr="000000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6FC2F2F-E2B6-443C-98E4-8ED7CAC36CD6}"/>
              </a:ext>
            </a:extLst>
          </p:cNvPr>
          <p:cNvSpPr/>
          <p:nvPr/>
        </p:nvSpPr>
        <p:spPr>
          <a:xfrm>
            <a:off x="8496300" y="270126"/>
            <a:ext cx="3359150" cy="49095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ysClr val="windowText" lastClr="000000"/>
                </a:solidFill>
                <a:latin typeface="KoPubWorld돋움체_Pro Medium" panose="020B0600000101010101" charset="-127"/>
                <a:ea typeface="KoPubWorld돋움체_Pro Medium" panose="020B0600000101010101" charset="-127"/>
                <a:cs typeface="KoPubWorld돋움체_Pro Medium" panose="020B0600000101010101" charset="-127"/>
              </a:rPr>
              <a:t>3. </a:t>
            </a:r>
            <a:r>
              <a:rPr lang="ko-KR" altLang="en-US" sz="1400" dirty="0">
                <a:solidFill>
                  <a:sysClr val="windowText" lastClr="000000"/>
                </a:solidFill>
                <a:latin typeface="KoPubWorld돋움체_Pro Medium" panose="020B0600000101010101" charset="-127"/>
                <a:ea typeface="KoPubWorld돋움체_Pro Medium" panose="020B0600000101010101" charset="-127"/>
                <a:cs typeface="KoPubWorld돋움체_Pro Medium" panose="020B0600000101010101" charset="-127"/>
              </a:rPr>
              <a:t>각 염색체 적합도 평가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9FAD9C5-E7F5-4D45-8A0B-3ABC92D8D1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2350" y="3079634"/>
            <a:ext cx="5067300" cy="3152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611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BFA558-6954-411C-B82C-26A3F5218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394" y="329576"/>
            <a:ext cx="9897276" cy="563554"/>
          </a:xfrm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ko-KR" dirty="0">
                <a:ln>
                  <a:solidFill>
                    <a:schemeClr val="tx2">
                      <a:lumMod val="50000"/>
                    </a:schemeClr>
                  </a:solidFill>
                </a:ln>
                <a:solidFill>
                  <a:schemeClr val="tx2">
                    <a:lumMod val="50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Dimensionality Reduction</a:t>
            </a:r>
            <a:endParaRPr lang="ko-KR" altLang="en-US" dirty="0">
              <a:ln>
                <a:solidFill>
                  <a:schemeClr val="tx2">
                    <a:lumMod val="50000"/>
                  </a:schemeClr>
                </a:solidFill>
              </a:ln>
              <a:solidFill>
                <a:schemeClr val="tx2">
                  <a:lumMod val="50000"/>
                </a:schemeClr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4D6CC28-E25D-4F78-A447-9A5E526BE279}"/>
              </a:ext>
            </a:extLst>
          </p:cNvPr>
          <p:cNvSpPr txBox="1"/>
          <p:nvPr/>
        </p:nvSpPr>
        <p:spPr>
          <a:xfrm>
            <a:off x="935666" y="943166"/>
            <a:ext cx="11174818" cy="343170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pc="-150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Supervised Method: Genetic Algorithm</a:t>
            </a:r>
          </a:p>
          <a:p>
            <a:pPr marL="800080" lvl="1" indent="-34289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부모 염색체 선택</a:t>
            </a:r>
            <a:endParaRPr lang="en-US" altLang="ko-KR" sz="1600" spc="-151" dirty="0">
              <a:solidFill>
                <a:sysClr val="windowText" lastClr="000000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marL="800080" lvl="1" indent="-34289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현재의 서대에서 높은 적합도를 나타내는 염색체들을 부모로 선택하여 다음 세대의 염색체를 생성하는데 사용</a:t>
            </a:r>
            <a:endParaRPr lang="en-US" altLang="ko-KR" sz="1600" spc="-151" dirty="0">
              <a:solidFill>
                <a:sysClr val="windowText" lastClr="000000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marL="800080" lvl="1" indent="-34289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spc="-151" dirty="0">
                <a:solidFill>
                  <a:srgbClr val="FF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1. </a:t>
            </a:r>
            <a:r>
              <a:rPr lang="ko-KR" altLang="en-US" sz="1600" spc="-151" dirty="0">
                <a:solidFill>
                  <a:srgbClr val="FF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확정적 선택</a:t>
            </a:r>
            <a:endParaRPr lang="en-US" altLang="ko-KR" sz="1600" spc="-151" dirty="0">
              <a:solidFill>
                <a:srgbClr val="FF0000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marL="1200139" lvl="2" indent="-285750">
              <a:lnSpc>
                <a:spcPct val="150000"/>
              </a:lnSpc>
              <a:buFontTx/>
              <a:buChar char="-"/>
            </a:pPr>
            <a:r>
              <a:rPr lang="ko-KR" altLang="en-US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적합도 기준 가준 </a:t>
            </a:r>
            <a:r>
              <a:rPr lang="en-US" altLang="ko-KR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N%</a:t>
            </a:r>
            <a:r>
              <a:rPr lang="ko-KR" altLang="en-US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만 해당하는 염색체만 부모 염색체로 사용가능</a:t>
            </a:r>
            <a:endParaRPr lang="en-US" altLang="ko-KR" sz="1600" spc="-151" dirty="0">
              <a:solidFill>
                <a:sysClr val="windowText" lastClr="000000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marL="1200139" lvl="2" indent="-285750">
              <a:lnSpc>
                <a:spcPct val="150000"/>
              </a:lnSpc>
              <a:buFontTx/>
              <a:buChar char="-"/>
            </a:pPr>
            <a:r>
              <a:rPr lang="ko-KR" altLang="en-US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하위 </a:t>
            </a:r>
            <a:r>
              <a:rPr lang="en-US" altLang="ko-KR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(100-N%)</a:t>
            </a:r>
            <a:r>
              <a:rPr lang="ko-KR" altLang="en-US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에</a:t>
            </a:r>
            <a:r>
              <a:rPr lang="en-US" altLang="ko-KR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</a:t>
            </a:r>
            <a:r>
              <a:rPr lang="ko-KR" altLang="en-US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해당하는 염색체는 부모 염색체로 사용될 가능성 없음</a:t>
            </a:r>
            <a:endParaRPr lang="en-US" altLang="ko-KR" sz="1600" spc="-151" dirty="0">
              <a:solidFill>
                <a:sysClr val="windowText" lastClr="000000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marL="800080" lvl="1" indent="-34289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spc="-151" dirty="0">
                <a:solidFill>
                  <a:srgbClr val="FF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2. </a:t>
            </a:r>
            <a:r>
              <a:rPr lang="ko-KR" altLang="en-US" sz="1600" spc="-151" dirty="0">
                <a:solidFill>
                  <a:srgbClr val="FF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확률적 선택</a:t>
            </a:r>
            <a:endParaRPr lang="en-US" altLang="ko-KR" sz="1600" spc="-151" dirty="0">
              <a:solidFill>
                <a:srgbClr val="FF0000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marL="1200139" lvl="2" indent="-285750">
              <a:lnSpc>
                <a:spcPct val="150000"/>
              </a:lnSpc>
              <a:buFontTx/>
              <a:buChar char="-"/>
            </a:pPr>
            <a:r>
              <a:rPr lang="ko-KR" altLang="en-US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적합도  함수에 비례하는 가중치를 사용하여 부모 염색체를 선택</a:t>
            </a:r>
            <a:endParaRPr lang="en-US" altLang="ko-KR" sz="1600" spc="-151" dirty="0">
              <a:solidFill>
                <a:sysClr val="windowText" lastClr="000000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marL="1200139" lvl="2" indent="-285750">
              <a:lnSpc>
                <a:spcPct val="150000"/>
              </a:lnSpc>
              <a:buFontTx/>
              <a:buChar char="-"/>
            </a:pPr>
            <a:r>
              <a:rPr lang="ko-KR" altLang="en-US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모든 염색체가 부모 염색체로 선택될 가능성이 있으나 적합도 함수가 낮을수록 선택 가능성 역시 낮아짐</a:t>
            </a:r>
            <a:endParaRPr lang="en-US" altLang="ko-KR" sz="1600" spc="-151" dirty="0">
              <a:solidFill>
                <a:sysClr val="windowText" lastClr="000000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6FC2F2F-E2B6-443C-98E4-8ED7CAC36CD6}"/>
              </a:ext>
            </a:extLst>
          </p:cNvPr>
          <p:cNvSpPr/>
          <p:nvPr/>
        </p:nvSpPr>
        <p:spPr>
          <a:xfrm>
            <a:off x="8496300" y="270126"/>
            <a:ext cx="3359150" cy="49095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ysClr val="windowText" lastClr="000000"/>
                </a:solidFill>
                <a:latin typeface="KoPubWorld돋움체_Pro Medium" panose="020B0600000101010101" charset="-127"/>
                <a:ea typeface="KoPubWorld돋움체_Pro Medium" panose="020B0600000101010101" charset="-127"/>
                <a:cs typeface="KoPubWorld돋움체_Pro Medium" panose="020B0600000101010101" charset="-127"/>
              </a:rPr>
              <a:t>4. </a:t>
            </a:r>
            <a:r>
              <a:rPr lang="ko-KR" altLang="en-US" sz="1400" dirty="0">
                <a:solidFill>
                  <a:sysClr val="windowText" lastClr="000000"/>
                </a:solidFill>
                <a:latin typeface="KoPubWorld돋움체_Pro Medium" panose="020B0600000101010101" charset="-127"/>
                <a:ea typeface="KoPubWorld돋움체_Pro Medium" panose="020B0600000101010101" charset="-127"/>
                <a:cs typeface="KoPubWorld돋움체_Pro Medium" panose="020B0600000101010101" charset="-127"/>
              </a:rPr>
              <a:t>부모 염색체 탐색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E195D4D-078D-43F4-9D53-7173471277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8500" y="4374875"/>
            <a:ext cx="5715000" cy="1983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5693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BFA558-6954-411C-B82C-26A3F5218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394" y="329576"/>
            <a:ext cx="9897276" cy="563554"/>
          </a:xfrm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ko-KR" dirty="0">
                <a:ln>
                  <a:solidFill>
                    <a:schemeClr val="tx2">
                      <a:lumMod val="50000"/>
                    </a:schemeClr>
                  </a:solidFill>
                </a:ln>
                <a:solidFill>
                  <a:schemeClr val="tx2">
                    <a:lumMod val="50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Dimensionality Reduction</a:t>
            </a:r>
            <a:endParaRPr lang="ko-KR" altLang="en-US" dirty="0">
              <a:ln>
                <a:solidFill>
                  <a:schemeClr val="tx2">
                    <a:lumMod val="50000"/>
                  </a:schemeClr>
                </a:solidFill>
              </a:ln>
              <a:solidFill>
                <a:schemeClr val="tx2">
                  <a:lumMod val="50000"/>
                </a:schemeClr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4D6CC28-E25D-4F78-A447-9A5E526BE279}"/>
              </a:ext>
            </a:extLst>
          </p:cNvPr>
          <p:cNvSpPr txBox="1"/>
          <p:nvPr/>
        </p:nvSpPr>
        <p:spPr>
          <a:xfrm>
            <a:off x="935666" y="943166"/>
            <a:ext cx="11174818" cy="84638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pc="-150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Supervised Method: Genetic Algorithm</a:t>
            </a:r>
          </a:p>
          <a:p>
            <a:pPr marL="800080" lvl="1" indent="-34289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spc="-151" dirty="0">
                <a:solidFill>
                  <a:srgbClr val="FF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1. </a:t>
            </a:r>
            <a:r>
              <a:rPr lang="ko-KR" altLang="en-US" sz="1600" spc="-151" dirty="0">
                <a:solidFill>
                  <a:srgbClr val="FF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확정적 선택</a:t>
            </a:r>
            <a:r>
              <a:rPr lang="en-US" altLang="ko-KR" sz="1600" spc="-151" dirty="0">
                <a:solidFill>
                  <a:srgbClr val="FF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</a:t>
            </a:r>
            <a:r>
              <a:rPr lang="ko-KR" altLang="en-US" sz="1600" spc="-151" dirty="0">
                <a:solidFill>
                  <a:srgbClr val="FF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예시</a:t>
            </a:r>
            <a:endParaRPr lang="en-US" altLang="ko-KR" sz="1600" spc="-151" dirty="0">
              <a:solidFill>
                <a:srgbClr val="FF0000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6FC2F2F-E2B6-443C-98E4-8ED7CAC36CD6}"/>
              </a:ext>
            </a:extLst>
          </p:cNvPr>
          <p:cNvSpPr/>
          <p:nvPr/>
        </p:nvSpPr>
        <p:spPr>
          <a:xfrm>
            <a:off x="8496300" y="270126"/>
            <a:ext cx="3359150" cy="49095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ysClr val="windowText" lastClr="000000"/>
                </a:solidFill>
                <a:latin typeface="KoPubWorld돋움체_Pro Medium" panose="020B0600000101010101" charset="-127"/>
                <a:ea typeface="KoPubWorld돋움체_Pro Medium" panose="020B0600000101010101" charset="-127"/>
                <a:cs typeface="KoPubWorld돋움체_Pro Medium" panose="020B0600000101010101" charset="-127"/>
              </a:rPr>
              <a:t>4. </a:t>
            </a:r>
            <a:r>
              <a:rPr lang="ko-KR" altLang="en-US" sz="1400" dirty="0">
                <a:solidFill>
                  <a:sysClr val="windowText" lastClr="000000"/>
                </a:solidFill>
                <a:latin typeface="KoPubWorld돋움체_Pro Medium" panose="020B0600000101010101" charset="-127"/>
                <a:ea typeface="KoPubWorld돋움체_Pro Medium" panose="020B0600000101010101" charset="-127"/>
                <a:cs typeface="KoPubWorld돋움체_Pro Medium" panose="020B0600000101010101" charset="-127"/>
              </a:rPr>
              <a:t>부모 염색체 탐색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42215F2-18DF-4797-8629-BA48AF3A64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6094" y="1971639"/>
            <a:ext cx="9659812" cy="4068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755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BFA558-6954-411C-B82C-26A3F5218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394" y="329576"/>
            <a:ext cx="9897276" cy="563554"/>
          </a:xfrm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ko-KR" dirty="0">
                <a:ln>
                  <a:solidFill>
                    <a:schemeClr val="tx2">
                      <a:lumMod val="50000"/>
                    </a:schemeClr>
                  </a:solidFill>
                </a:ln>
                <a:solidFill>
                  <a:schemeClr val="tx2">
                    <a:lumMod val="50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Dimensionality Reduction</a:t>
            </a:r>
            <a:endParaRPr lang="ko-KR" altLang="en-US" dirty="0">
              <a:ln>
                <a:solidFill>
                  <a:schemeClr val="tx2">
                    <a:lumMod val="50000"/>
                  </a:schemeClr>
                </a:solidFill>
              </a:ln>
              <a:solidFill>
                <a:schemeClr val="tx2">
                  <a:lumMod val="50000"/>
                </a:schemeClr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4D6CC28-E25D-4F78-A447-9A5E526BE279}"/>
              </a:ext>
            </a:extLst>
          </p:cNvPr>
          <p:cNvSpPr txBox="1"/>
          <p:nvPr/>
        </p:nvSpPr>
        <p:spPr>
          <a:xfrm>
            <a:off x="935666" y="943166"/>
            <a:ext cx="11174818" cy="84638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pc="-150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Supervised Method: Genetic Algorithm</a:t>
            </a:r>
          </a:p>
          <a:p>
            <a:pPr marL="800080" lvl="1" indent="-34289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spc="-151" dirty="0">
                <a:solidFill>
                  <a:srgbClr val="FF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2. </a:t>
            </a:r>
            <a:r>
              <a:rPr lang="ko-KR" altLang="en-US" sz="1600" spc="-151" dirty="0">
                <a:solidFill>
                  <a:srgbClr val="FF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확률적 선택</a:t>
            </a:r>
            <a:r>
              <a:rPr lang="en-US" altLang="ko-KR" sz="1600" spc="-151" dirty="0">
                <a:solidFill>
                  <a:srgbClr val="FF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</a:t>
            </a:r>
            <a:r>
              <a:rPr lang="ko-KR" altLang="en-US" sz="1600" spc="-151" dirty="0">
                <a:solidFill>
                  <a:srgbClr val="FF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예시</a:t>
            </a:r>
            <a:endParaRPr lang="en-US" altLang="ko-KR" sz="1600" spc="-151" dirty="0">
              <a:solidFill>
                <a:srgbClr val="FF0000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6FC2F2F-E2B6-443C-98E4-8ED7CAC36CD6}"/>
              </a:ext>
            </a:extLst>
          </p:cNvPr>
          <p:cNvSpPr/>
          <p:nvPr/>
        </p:nvSpPr>
        <p:spPr>
          <a:xfrm>
            <a:off x="8496300" y="270126"/>
            <a:ext cx="3359150" cy="49095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ysClr val="windowText" lastClr="000000"/>
                </a:solidFill>
                <a:latin typeface="KoPubWorld돋움체_Pro Medium" panose="020B0600000101010101" charset="-127"/>
                <a:ea typeface="KoPubWorld돋움체_Pro Medium" panose="020B0600000101010101" charset="-127"/>
                <a:cs typeface="KoPubWorld돋움체_Pro Medium" panose="020B0600000101010101" charset="-127"/>
              </a:rPr>
              <a:t>4. </a:t>
            </a:r>
            <a:r>
              <a:rPr lang="ko-KR" altLang="en-US" sz="1400" dirty="0">
                <a:solidFill>
                  <a:sysClr val="windowText" lastClr="000000"/>
                </a:solidFill>
                <a:latin typeface="KoPubWorld돋움체_Pro Medium" panose="020B0600000101010101" charset="-127"/>
                <a:ea typeface="KoPubWorld돋움체_Pro Medium" panose="020B0600000101010101" charset="-127"/>
                <a:cs typeface="KoPubWorld돋움체_Pro Medium" panose="020B0600000101010101" charset="-127"/>
              </a:rPr>
              <a:t>부모 염색체 탐색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8639215-3B48-40B6-B8C5-730EC123BB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657"/>
          <a:stretch/>
        </p:blipFill>
        <p:spPr>
          <a:xfrm>
            <a:off x="1766887" y="2023836"/>
            <a:ext cx="8658225" cy="3890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2376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BFA558-6954-411C-B82C-26A3F5218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394" y="329576"/>
            <a:ext cx="9897276" cy="563554"/>
          </a:xfrm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ko-KR" dirty="0">
                <a:ln>
                  <a:solidFill>
                    <a:schemeClr val="tx2">
                      <a:lumMod val="50000"/>
                    </a:schemeClr>
                  </a:solidFill>
                </a:ln>
                <a:solidFill>
                  <a:schemeClr val="tx2">
                    <a:lumMod val="50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Dimensionality Reduction</a:t>
            </a:r>
            <a:endParaRPr lang="ko-KR" altLang="en-US" dirty="0">
              <a:ln>
                <a:solidFill>
                  <a:schemeClr val="tx2">
                    <a:lumMod val="50000"/>
                  </a:schemeClr>
                </a:solidFill>
              </a:ln>
              <a:solidFill>
                <a:schemeClr val="tx2">
                  <a:lumMod val="50000"/>
                </a:schemeClr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4D6CC28-E25D-4F78-A447-9A5E526BE279}"/>
              </a:ext>
            </a:extLst>
          </p:cNvPr>
          <p:cNvSpPr txBox="1"/>
          <p:nvPr/>
        </p:nvSpPr>
        <p:spPr>
          <a:xfrm>
            <a:off x="935666" y="943166"/>
            <a:ext cx="11174818" cy="2323713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pc="-150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Supervised Method: Genetic Algorithm</a:t>
            </a:r>
          </a:p>
          <a:p>
            <a:pPr marL="800080" lvl="1" indent="-34289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교배</a:t>
            </a:r>
            <a:endParaRPr lang="en-US" altLang="ko-KR" sz="1600" spc="-151" dirty="0">
              <a:solidFill>
                <a:sysClr val="windowText" lastClr="000000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marL="1200139" lvl="2" indent="-285750">
              <a:lnSpc>
                <a:spcPct val="150000"/>
              </a:lnSpc>
              <a:buFontTx/>
              <a:buChar char="-"/>
            </a:pPr>
            <a:r>
              <a:rPr lang="en-US" altLang="ko-KR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4.</a:t>
            </a:r>
            <a:r>
              <a:rPr lang="ko-KR" altLang="en-US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단계에서 선택된 한 쌍의 부모 염색체들이 서로 유전자 정보를 일부 교환하여 새로운 자식 염색체들을 생성</a:t>
            </a:r>
            <a:endParaRPr lang="en-US" altLang="ko-KR" sz="1600" spc="-151" dirty="0">
              <a:solidFill>
                <a:sysClr val="windowText" lastClr="000000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marL="1200139" lvl="2" indent="-285750">
              <a:lnSpc>
                <a:spcPct val="150000"/>
              </a:lnSpc>
              <a:buFontTx/>
              <a:buChar char="-"/>
            </a:pPr>
            <a:r>
              <a:rPr lang="ko-KR" altLang="en-US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교배 지점</a:t>
            </a:r>
            <a:r>
              <a:rPr lang="en-US" altLang="ko-KR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(crossover point)</a:t>
            </a:r>
            <a:r>
              <a:rPr lang="ko-KR" altLang="en-US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는 최소 </a:t>
            </a:r>
            <a:r>
              <a:rPr lang="en-US" altLang="ko-KR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1</a:t>
            </a:r>
            <a:r>
              <a:rPr lang="ko-KR" altLang="en-US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개부터 최대</a:t>
            </a:r>
            <a:r>
              <a:rPr lang="en-US" altLang="ko-KR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n</a:t>
            </a:r>
            <a:r>
              <a:rPr lang="ko-KR" altLang="en-US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까지 가능</a:t>
            </a:r>
            <a:endParaRPr lang="en-US" altLang="ko-KR" sz="1600" spc="-151" dirty="0">
              <a:solidFill>
                <a:sysClr val="windowText" lastClr="000000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marL="1200139" lvl="2" indent="-285750">
              <a:lnSpc>
                <a:spcPct val="150000"/>
              </a:lnSpc>
              <a:buFontTx/>
              <a:buChar char="-"/>
            </a:pPr>
            <a:r>
              <a:rPr lang="ko-KR" altLang="en-US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교배 지점 </a:t>
            </a:r>
            <a:r>
              <a:rPr lang="en-US" altLang="ko-KR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1</a:t>
            </a:r>
            <a:r>
              <a:rPr lang="ko-KR" altLang="en-US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개 예시</a:t>
            </a:r>
            <a:endParaRPr lang="en-US" altLang="ko-KR" sz="1600" spc="-151" dirty="0">
              <a:solidFill>
                <a:sysClr val="windowText" lastClr="000000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marL="1200139" lvl="2" indent="-285750">
              <a:lnSpc>
                <a:spcPct val="150000"/>
              </a:lnSpc>
              <a:buFontTx/>
              <a:buChar char="-"/>
            </a:pPr>
            <a:endParaRPr lang="en-US" altLang="ko-KR" sz="1600" spc="-151" dirty="0">
              <a:solidFill>
                <a:srgbClr val="FF0000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6FC2F2F-E2B6-443C-98E4-8ED7CAC36CD6}"/>
              </a:ext>
            </a:extLst>
          </p:cNvPr>
          <p:cNvSpPr/>
          <p:nvPr/>
        </p:nvSpPr>
        <p:spPr>
          <a:xfrm>
            <a:off x="8496300" y="270126"/>
            <a:ext cx="3359150" cy="49095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ysClr val="windowText" lastClr="000000"/>
                </a:solidFill>
                <a:latin typeface="KoPubWorld돋움체_Pro Medium" panose="020B0600000101010101" charset="-127"/>
                <a:ea typeface="KoPubWorld돋움체_Pro Medium" panose="020B0600000101010101" charset="-127"/>
                <a:cs typeface="KoPubWorld돋움체_Pro Medium" panose="020B0600000101010101" charset="-127"/>
              </a:rPr>
              <a:t>5. </a:t>
            </a:r>
            <a:r>
              <a:rPr lang="ko-KR" altLang="en-US" sz="1400" dirty="0">
                <a:solidFill>
                  <a:sysClr val="windowText" lastClr="000000"/>
                </a:solidFill>
                <a:latin typeface="KoPubWorld돋움체_Pro Medium" panose="020B0600000101010101" charset="-127"/>
                <a:ea typeface="KoPubWorld돋움체_Pro Medium" panose="020B0600000101010101" charset="-127"/>
                <a:cs typeface="KoPubWorld돋움체_Pro Medium" panose="020B0600000101010101" charset="-127"/>
              </a:rPr>
              <a:t>교배 및 돌연변이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23DC982-C222-4BDF-8B53-A711BC9D2B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7950" y="2987484"/>
            <a:ext cx="6896100" cy="291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407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BFA558-6954-411C-B82C-26A3F5218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394" y="329576"/>
            <a:ext cx="9897276" cy="563554"/>
          </a:xfrm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ko-KR" dirty="0">
                <a:ln>
                  <a:solidFill>
                    <a:schemeClr val="tx2">
                      <a:lumMod val="50000"/>
                    </a:schemeClr>
                  </a:solidFill>
                </a:ln>
                <a:solidFill>
                  <a:schemeClr val="tx2">
                    <a:lumMod val="50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Dimensionality Reduction</a:t>
            </a:r>
            <a:endParaRPr lang="ko-KR" altLang="en-US" dirty="0">
              <a:ln>
                <a:solidFill>
                  <a:schemeClr val="tx2">
                    <a:lumMod val="50000"/>
                  </a:schemeClr>
                </a:solidFill>
              </a:ln>
              <a:solidFill>
                <a:schemeClr val="tx2">
                  <a:lumMod val="50000"/>
                </a:schemeClr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4D6CC28-E25D-4F78-A447-9A5E526BE279}"/>
              </a:ext>
            </a:extLst>
          </p:cNvPr>
          <p:cNvSpPr txBox="1"/>
          <p:nvPr/>
        </p:nvSpPr>
        <p:spPr>
          <a:xfrm>
            <a:off x="935666" y="943166"/>
            <a:ext cx="11174818" cy="2323713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pc="-150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Supervised Method: Genetic Algorithm</a:t>
            </a:r>
          </a:p>
          <a:p>
            <a:pPr marL="800080" lvl="1" indent="-34289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교배</a:t>
            </a:r>
            <a:endParaRPr lang="en-US" altLang="ko-KR" sz="1600" spc="-151" dirty="0">
              <a:solidFill>
                <a:sysClr val="windowText" lastClr="000000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marL="1200139" lvl="2" indent="-285750">
              <a:lnSpc>
                <a:spcPct val="150000"/>
              </a:lnSpc>
              <a:buFontTx/>
              <a:buChar char="-"/>
            </a:pPr>
            <a:r>
              <a:rPr lang="en-US" altLang="ko-KR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4.</a:t>
            </a:r>
            <a:r>
              <a:rPr lang="ko-KR" altLang="en-US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단계에서 선택된 한 쌍의 부모 염색체들이 서로 유전자 정보를 일부 교환하여 새로운 자식 염색체들을 생성</a:t>
            </a:r>
            <a:endParaRPr lang="en-US" altLang="ko-KR" sz="1600" spc="-151" dirty="0">
              <a:solidFill>
                <a:sysClr val="windowText" lastClr="000000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marL="1200139" lvl="2" indent="-285750">
              <a:lnSpc>
                <a:spcPct val="150000"/>
              </a:lnSpc>
              <a:buFontTx/>
              <a:buChar char="-"/>
            </a:pPr>
            <a:r>
              <a:rPr lang="ko-KR" altLang="en-US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교배 지점</a:t>
            </a:r>
            <a:r>
              <a:rPr lang="en-US" altLang="ko-KR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(crossover point)</a:t>
            </a:r>
            <a:r>
              <a:rPr lang="ko-KR" altLang="en-US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는 최소 </a:t>
            </a:r>
            <a:r>
              <a:rPr lang="en-US" altLang="ko-KR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1</a:t>
            </a:r>
            <a:r>
              <a:rPr lang="ko-KR" altLang="en-US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개부터 최대</a:t>
            </a:r>
            <a:r>
              <a:rPr lang="en-US" altLang="ko-KR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n</a:t>
            </a:r>
            <a:r>
              <a:rPr lang="ko-KR" altLang="en-US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까지 가능</a:t>
            </a:r>
            <a:endParaRPr lang="en-US" altLang="ko-KR" sz="1600" spc="-151" dirty="0">
              <a:solidFill>
                <a:sysClr val="windowText" lastClr="000000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marL="1200139" lvl="2" indent="-285750">
              <a:lnSpc>
                <a:spcPct val="150000"/>
              </a:lnSpc>
              <a:buFontTx/>
              <a:buChar char="-"/>
            </a:pPr>
            <a:r>
              <a:rPr lang="ko-KR" altLang="en-US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교배 지점 </a:t>
            </a:r>
            <a:r>
              <a:rPr lang="en-US" altLang="ko-KR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10</a:t>
            </a:r>
            <a:r>
              <a:rPr lang="ko-KR" altLang="en-US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개 예시</a:t>
            </a:r>
            <a:endParaRPr lang="en-US" altLang="ko-KR" sz="1600" spc="-151" dirty="0">
              <a:solidFill>
                <a:sysClr val="windowText" lastClr="000000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marL="1200139" lvl="2" indent="-285750">
              <a:lnSpc>
                <a:spcPct val="150000"/>
              </a:lnSpc>
              <a:buFontTx/>
              <a:buChar char="-"/>
            </a:pPr>
            <a:endParaRPr lang="en-US" altLang="ko-KR" sz="1600" spc="-151" dirty="0">
              <a:solidFill>
                <a:srgbClr val="FF0000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6FC2F2F-E2B6-443C-98E4-8ED7CAC36CD6}"/>
              </a:ext>
            </a:extLst>
          </p:cNvPr>
          <p:cNvSpPr/>
          <p:nvPr/>
        </p:nvSpPr>
        <p:spPr>
          <a:xfrm>
            <a:off x="8496300" y="270126"/>
            <a:ext cx="3359150" cy="49095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ysClr val="windowText" lastClr="000000"/>
                </a:solidFill>
                <a:latin typeface="KoPubWorld돋움체_Pro Medium" panose="020B0600000101010101" charset="-127"/>
                <a:ea typeface="KoPubWorld돋움체_Pro Medium" panose="020B0600000101010101" charset="-127"/>
                <a:cs typeface="KoPubWorld돋움체_Pro Medium" panose="020B0600000101010101" charset="-127"/>
              </a:rPr>
              <a:t>5. </a:t>
            </a:r>
            <a:r>
              <a:rPr lang="ko-KR" altLang="en-US" sz="1400" dirty="0">
                <a:solidFill>
                  <a:sysClr val="windowText" lastClr="000000"/>
                </a:solidFill>
                <a:latin typeface="KoPubWorld돋움체_Pro Medium" panose="020B0600000101010101" charset="-127"/>
                <a:ea typeface="KoPubWorld돋움체_Pro Medium" panose="020B0600000101010101" charset="-127"/>
                <a:cs typeface="KoPubWorld돋움체_Pro Medium" panose="020B0600000101010101" charset="-127"/>
              </a:rPr>
              <a:t>교배 및 돌연변이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58C1D6F-0B0C-4E80-A533-D1D585BE5B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3266879"/>
            <a:ext cx="6629400" cy="276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2261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BFA558-6954-411C-B82C-26A3F5218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394" y="329576"/>
            <a:ext cx="9897276" cy="563554"/>
          </a:xfrm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ko-KR" dirty="0">
                <a:ln>
                  <a:solidFill>
                    <a:schemeClr val="tx2">
                      <a:lumMod val="50000"/>
                    </a:schemeClr>
                  </a:solidFill>
                </a:ln>
                <a:solidFill>
                  <a:schemeClr val="tx2">
                    <a:lumMod val="50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Dimensionality Reduction</a:t>
            </a:r>
            <a:endParaRPr lang="ko-KR" altLang="en-US" dirty="0">
              <a:ln>
                <a:solidFill>
                  <a:schemeClr val="tx2">
                    <a:lumMod val="50000"/>
                  </a:schemeClr>
                </a:solidFill>
              </a:ln>
              <a:solidFill>
                <a:schemeClr val="tx2">
                  <a:lumMod val="50000"/>
                </a:schemeClr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4D6CC28-E25D-4F78-A447-9A5E526BE279}"/>
              </a:ext>
            </a:extLst>
          </p:cNvPr>
          <p:cNvSpPr txBox="1"/>
          <p:nvPr/>
        </p:nvSpPr>
        <p:spPr>
          <a:xfrm>
            <a:off x="935666" y="943166"/>
            <a:ext cx="11174818" cy="84638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44" indent="-285744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Overview</a:t>
            </a:r>
          </a:p>
          <a:p>
            <a:pPr marL="800080" lvl="1" indent="-34289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차원축소란</a:t>
            </a:r>
            <a:r>
              <a:rPr lang="en-US" altLang="ko-KR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BCC324-28AB-4D54-B316-40224BD9284D}"/>
              </a:ext>
            </a:extLst>
          </p:cNvPr>
          <p:cNvSpPr txBox="1"/>
          <p:nvPr/>
        </p:nvSpPr>
        <p:spPr>
          <a:xfrm>
            <a:off x="238125" y="6162484"/>
            <a:ext cx="11706226" cy="32508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indent="-11">
              <a:lnSpc>
                <a:spcPct val="150000"/>
              </a:lnSpc>
            </a:pPr>
            <a:r>
              <a:rPr lang="en-US" altLang="ko-KR" sz="1050" spc="-151" dirty="0">
                <a:solidFill>
                  <a:schemeClr val="bg2">
                    <a:lumMod val="90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https://bioinformaticsandme.tistory.com/197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9BAAB96-F0D8-4949-ACE8-E270726B9EE5}"/>
              </a:ext>
            </a:extLst>
          </p:cNvPr>
          <p:cNvSpPr/>
          <p:nvPr/>
        </p:nvSpPr>
        <p:spPr>
          <a:xfrm>
            <a:off x="4190972" y="2414979"/>
            <a:ext cx="44899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데이터에는 중요한 부분과 중요하지 않은 부분이 존재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DB5BB19-EECF-463A-BBA0-76690BA85E03}"/>
              </a:ext>
            </a:extLst>
          </p:cNvPr>
          <p:cNvSpPr/>
          <p:nvPr/>
        </p:nvSpPr>
        <p:spPr>
          <a:xfrm>
            <a:off x="2413628" y="3158475"/>
            <a:ext cx="80446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중요하지 않은 부분은 잡음</a:t>
            </a:r>
            <a:r>
              <a:rPr lang="en-US" altLang="ko-KR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(noise)</a:t>
            </a:r>
            <a:r>
              <a:rPr lang="ko-KR" altLang="en-US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라고 함</a:t>
            </a:r>
            <a:r>
              <a:rPr lang="en-US" altLang="ko-KR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. </a:t>
            </a:r>
            <a:r>
              <a:rPr lang="ko-KR" altLang="en-US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기계학습에서는 이런 잡음</a:t>
            </a:r>
            <a:r>
              <a:rPr lang="en-US" altLang="ko-KR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(noise)</a:t>
            </a:r>
            <a:r>
              <a:rPr lang="ko-KR" altLang="en-US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을 제거하는 것이 중요</a:t>
            </a:r>
            <a:r>
              <a:rPr lang="en-US" altLang="ko-KR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!</a:t>
            </a:r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5093E6E-3B12-47C9-9884-D02A18C6457E}"/>
              </a:ext>
            </a:extLst>
          </p:cNvPr>
          <p:cNvSpPr/>
          <p:nvPr/>
        </p:nvSpPr>
        <p:spPr>
          <a:xfrm>
            <a:off x="3014015" y="3901971"/>
            <a:ext cx="68438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이런 노이즈를 제거할 때 사용하는 방법을 </a:t>
            </a:r>
            <a:r>
              <a:rPr lang="ko-KR" altLang="en-US" spc="-151" dirty="0">
                <a:solidFill>
                  <a:srgbClr val="FF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차원 축소 </a:t>
            </a:r>
            <a:r>
              <a:rPr lang="en-US" altLang="ko-KR" spc="-151" dirty="0">
                <a:solidFill>
                  <a:srgbClr val="FF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(dimension reduction)</a:t>
            </a:r>
            <a:r>
              <a:rPr lang="ko-KR" altLang="en-US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라고 함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696022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BFA558-6954-411C-B82C-26A3F5218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394" y="329576"/>
            <a:ext cx="9897276" cy="563554"/>
          </a:xfrm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ko-KR" dirty="0">
                <a:ln>
                  <a:solidFill>
                    <a:schemeClr val="tx2">
                      <a:lumMod val="50000"/>
                    </a:schemeClr>
                  </a:solidFill>
                </a:ln>
                <a:solidFill>
                  <a:schemeClr val="tx2">
                    <a:lumMod val="50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Dimensionality Reduction</a:t>
            </a:r>
            <a:endParaRPr lang="ko-KR" altLang="en-US" dirty="0">
              <a:ln>
                <a:solidFill>
                  <a:schemeClr val="tx2">
                    <a:lumMod val="50000"/>
                  </a:schemeClr>
                </a:solidFill>
              </a:ln>
              <a:solidFill>
                <a:schemeClr val="tx2">
                  <a:lumMod val="50000"/>
                </a:schemeClr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4D6CC28-E25D-4F78-A447-9A5E526BE279}"/>
              </a:ext>
            </a:extLst>
          </p:cNvPr>
          <p:cNvSpPr txBox="1"/>
          <p:nvPr/>
        </p:nvSpPr>
        <p:spPr>
          <a:xfrm>
            <a:off x="935666" y="943166"/>
            <a:ext cx="11174818" cy="2323713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pc="-150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Supervised Method: Genetic Algorithm</a:t>
            </a:r>
          </a:p>
          <a:p>
            <a:pPr marL="800080" lvl="1" indent="-34289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돌연변이</a:t>
            </a:r>
            <a:endParaRPr lang="en-US" altLang="ko-KR" sz="1600" spc="-151" dirty="0">
              <a:solidFill>
                <a:sysClr val="windowText" lastClr="000000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marL="1200139" lvl="2" indent="-285750">
              <a:lnSpc>
                <a:spcPct val="150000"/>
              </a:lnSpc>
              <a:buFontTx/>
              <a:buChar char="-"/>
            </a:pPr>
            <a:r>
              <a:rPr lang="ko-KR" altLang="en-US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세대가 진화해가는 과정에서 다양성을 확보하기 위한 장치</a:t>
            </a:r>
            <a:endParaRPr lang="en-US" altLang="ko-KR" sz="1600" spc="-151" dirty="0">
              <a:solidFill>
                <a:sysClr val="windowText" lastClr="000000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marL="1200139" lvl="2" indent="-285750">
              <a:lnSpc>
                <a:spcPct val="150000"/>
              </a:lnSpc>
              <a:buFontTx/>
              <a:buChar char="-"/>
            </a:pPr>
            <a:r>
              <a:rPr lang="ko-KR" altLang="en-US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특전 유전자의 정보를 낮은 확률로 반대 값으로 변환하는 과정을 통해 돌연변이 유도</a:t>
            </a:r>
            <a:endParaRPr lang="en-US" altLang="ko-KR" sz="1600" spc="-151" dirty="0">
              <a:solidFill>
                <a:sysClr val="windowText" lastClr="000000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marL="1200139" lvl="2" indent="-285750">
              <a:lnSpc>
                <a:spcPct val="150000"/>
              </a:lnSpc>
              <a:buFontTx/>
              <a:buChar char="-"/>
            </a:pPr>
            <a:r>
              <a:rPr lang="ko-KR" altLang="en-US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돌연변이를 통해 현재 해가 지역 최적해에서 탈출할 수 있는 기회를 제공</a:t>
            </a:r>
            <a:endParaRPr lang="en-US" altLang="ko-KR" sz="1600" spc="-151" dirty="0">
              <a:solidFill>
                <a:sysClr val="windowText" lastClr="000000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marL="1200139" lvl="2" indent="-285750">
              <a:lnSpc>
                <a:spcPct val="150000"/>
              </a:lnSpc>
              <a:buFontTx/>
              <a:buChar char="-"/>
            </a:pPr>
            <a:r>
              <a:rPr lang="ko-KR" altLang="en-US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너무 높은 돌연변이율은 유전 알고리즘의 수렴 속도를 늦춤</a:t>
            </a:r>
            <a:endParaRPr lang="en-US" altLang="ko-KR" sz="1600" spc="-151" dirty="0">
              <a:solidFill>
                <a:sysClr val="windowText" lastClr="000000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6FC2F2F-E2B6-443C-98E4-8ED7CAC36CD6}"/>
              </a:ext>
            </a:extLst>
          </p:cNvPr>
          <p:cNvSpPr/>
          <p:nvPr/>
        </p:nvSpPr>
        <p:spPr>
          <a:xfrm>
            <a:off x="8496300" y="270126"/>
            <a:ext cx="3359150" cy="49095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ysClr val="windowText" lastClr="000000"/>
                </a:solidFill>
                <a:latin typeface="KoPubWorld돋움체_Pro Medium" panose="020B0600000101010101" charset="-127"/>
                <a:ea typeface="KoPubWorld돋움체_Pro Medium" panose="020B0600000101010101" charset="-127"/>
                <a:cs typeface="KoPubWorld돋움체_Pro Medium" panose="020B0600000101010101" charset="-127"/>
              </a:rPr>
              <a:t>5. </a:t>
            </a:r>
            <a:r>
              <a:rPr lang="ko-KR" altLang="en-US" sz="1400" dirty="0">
                <a:solidFill>
                  <a:sysClr val="windowText" lastClr="000000"/>
                </a:solidFill>
                <a:latin typeface="KoPubWorld돋움체_Pro Medium" panose="020B0600000101010101" charset="-127"/>
                <a:ea typeface="KoPubWorld돋움체_Pro Medium" panose="020B0600000101010101" charset="-127"/>
                <a:cs typeface="KoPubWorld돋움체_Pro Medium" panose="020B0600000101010101" charset="-127"/>
              </a:rPr>
              <a:t>교배 및 돌연변이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5EA3978-EC47-4B59-9B4C-131652F181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5050" y="3429000"/>
            <a:ext cx="7581900" cy="293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2932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BFA558-6954-411C-B82C-26A3F5218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394" y="329576"/>
            <a:ext cx="9897276" cy="563554"/>
          </a:xfrm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ko-KR" dirty="0">
                <a:ln>
                  <a:solidFill>
                    <a:schemeClr val="tx2">
                      <a:lumMod val="50000"/>
                    </a:schemeClr>
                  </a:solidFill>
                </a:ln>
                <a:solidFill>
                  <a:schemeClr val="tx2">
                    <a:lumMod val="50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Dimensionality Reduction</a:t>
            </a:r>
            <a:endParaRPr lang="ko-KR" altLang="en-US" dirty="0">
              <a:ln>
                <a:solidFill>
                  <a:schemeClr val="tx2">
                    <a:lumMod val="50000"/>
                  </a:schemeClr>
                </a:solidFill>
              </a:ln>
              <a:solidFill>
                <a:schemeClr val="tx2">
                  <a:lumMod val="50000"/>
                </a:schemeClr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4D6CC28-E25D-4F78-A447-9A5E526BE279}"/>
              </a:ext>
            </a:extLst>
          </p:cNvPr>
          <p:cNvSpPr txBox="1"/>
          <p:nvPr/>
        </p:nvSpPr>
        <p:spPr>
          <a:xfrm>
            <a:off x="935666" y="943166"/>
            <a:ext cx="11174818" cy="195438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pc="-150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Supervised Method: Genetic Algorithm</a:t>
            </a:r>
          </a:p>
          <a:p>
            <a:pPr marL="800080" lvl="1" indent="-34289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최적 변수 집합 선정과 </a:t>
            </a:r>
            <a:r>
              <a:rPr lang="ko-KR" altLang="en-US" sz="1600" spc="-151" dirty="0" err="1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하이퍼파라미터</a:t>
            </a:r>
            <a:r>
              <a:rPr lang="ko-KR" altLang="en-US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설정</a:t>
            </a:r>
            <a:endParaRPr lang="en-US" altLang="ko-KR" sz="1600" spc="-151" dirty="0">
              <a:solidFill>
                <a:sysClr val="windowText" lastClr="000000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marL="1200139" lvl="2" indent="-285750">
              <a:lnSpc>
                <a:spcPct val="150000"/>
              </a:lnSpc>
              <a:buFontTx/>
              <a:buChar char="-"/>
            </a:pPr>
            <a:r>
              <a:rPr lang="ko-KR" altLang="en-US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유전 알고리즘이 종료된 후 가장 높은 적합도 </a:t>
            </a:r>
            <a:r>
              <a:rPr lang="ko-KR" altLang="en-US" sz="1600" spc="-151" dirty="0" err="1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함수값을</a:t>
            </a:r>
            <a:r>
              <a:rPr lang="ko-KR" altLang="en-US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갖는 염색체에 </a:t>
            </a:r>
            <a:r>
              <a:rPr lang="ko-KR" altLang="en-US" sz="1600" spc="-151" dirty="0" err="1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인코딩된</a:t>
            </a:r>
            <a:r>
              <a:rPr lang="ko-KR" altLang="en-US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변수 조합을 선택</a:t>
            </a:r>
            <a:endParaRPr lang="en-US" altLang="ko-KR" sz="1600" spc="-151" dirty="0">
              <a:solidFill>
                <a:sysClr val="windowText" lastClr="000000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marL="1200139" lvl="2" indent="-285750">
              <a:lnSpc>
                <a:spcPct val="150000"/>
              </a:lnSpc>
              <a:buFontTx/>
              <a:buChar char="-"/>
            </a:pPr>
            <a:r>
              <a:rPr lang="ko-KR" altLang="en-US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일반적으로 적합도 함수는 세대 초기에는 급격한 향상 </a:t>
            </a:r>
            <a:r>
              <a:rPr lang="en-US" altLang="ko-KR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/ </a:t>
            </a:r>
            <a:r>
              <a:rPr lang="ko-KR" altLang="en-US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이후에는 둔화</a:t>
            </a:r>
            <a:endParaRPr lang="en-US" altLang="ko-KR" sz="1600" spc="-151" dirty="0">
              <a:solidFill>
                <a:sysClr val="windowText" lastClr="000000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marL="1200139" lvl="2" indent="-285750">
              <a:lnSpc>
                <a:spcPct val="150000"/>
              </a:lnSpc>
              <a:buFontTx/>
              <a:buChar char="-"/>
            </a:pPr>
            <a:r>
              <a:rPr lang="ko-KR" altLang="en-US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유전 알고리즘은 매우 다양한 </a:t>
            </a:r>
            <a:r>
              <a:rPr lang="ko-KR" altLang="en-US" sz="1600" spc="-151" dirty="0" err="1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하이퍼파라미터가</a:t>
            </a:r>
            <a:r>
              <a:rPr lang="ko-KR" altLang="en-US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존재</a:t>
            </a:r>
            <a:endParaRPr lang="en-US" altLang="ko-KR" sz="1600" spc="-151" dirty="0">
              <a:solidFill>
                <a:sysClr val="windowText" lastClr="000000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6FC2F2F-E2B6-443C-98E4-8ED7CAC36CD6}"/>
              </a:ext>
            </a:extLst>
          </p:cNvPr>
          <p:cNvSpPr/>
          <p:nvPr/>
        </p:nvSpPr>
        <p:spPr>
          <a:xfrm>
            <a:off x="8496300" y="270126"/>
            <a:ext cx="3359150" cy="49095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ysClr val="windowText" lastClr="000000"/>
                </a:solidFill>
                <a:latin typeface="KoPubWorld돋움체_Pro Medium" panose="020B0600000101010101" charset="-127"/>
                <a:ea typeface="KoPubWorld돋움체_Pro Medium" panose="020B0600000101010101" charset="-127"/>
                <a:cs typeface="KoPubWorld돋움체_Pro Medium" panose="020B0600000101010101" charset="-127"/>
              </a:rPr>
              <a:t>5. </a:t>
            </a:r>
            <a:r>
              <a:rPr lang="ko-KR" altLang="en-US" sz="1400" dirty="0">
                <a:solidFill>
                  <a:sysClr val="windowText" lastClr="000000"/>
                </a:solidFill>
                <a:latin typeface="KoPubWorld돋움체_Pro Medium" panose="020B0600000101010101" charset="-127"/>
                <a:ea typeface="KoPubWorld돋움체_Pro Medium" panose="020B0600000101010101" charset="-127"/>
                <a:cs typeface="KoPubWorld돋움체_Pro Medium" panose="020B0600000101010101" charset="-127"/>
              </a:rPr>
              <a:t>교배 및 돌연변이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FCCF11E-904B-4651-93A9-1274B32077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200" y="3429000"/>
            <a:ext cx="4845050" cy="273399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5D221BB-BE77-4CBC-8AB8-B765DF9356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7925" y="3624514"/>
            <a:ext cx="7016750" cy="2342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6091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BFA558-6954-411C-B82C-26A3F5218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394" y="329576"/>
            <a:ext cx="9897276" cy="563554"/>
          </a:xfrm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ko-KR" dirty="0">
                <a:ln>
                  <a:solidFill>
                    <a:schemeClr val="tx2">
                      <a:lumMod val="50000"/>
                    </a:schemeClr>
                  </a:solidFill>
                </a:ln>
                <a:solidFill>
                  <a:schemeClr val="tx2">
                    <a:lumMod val="50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Dimensionality Reduction</a:t>
            </a:r>
            <a:endParaRPr lang="ko-KR" altLang="en-US" dirty="0">
              <a:ln>
                <a:solidFill>
                  <a:schemeClr val="tx2">
                    <a:lumMod val="50000"/>
                  </a:schemeClr>
                </a:solidFill>
              </a:ln>
              <a:solidFill>
                <a:schemeClr val="tx2">
                  <a:lumMod val="50000"/>
                </a:schemeClr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4D6CC28-E25D-4F78-A447-9A5E526BE279}"/>
              </a:ext>
            </a:extLst>
          </p:cNvPr>
          <p:cNvSpPr txBox="1"/>
          <p:nvPr/>
        </p:nvSpPr>
        <p:spPr>
          <a:xfrm>
            <a:off x="935666" y="943166"/>
            <a:ext cx="11174818" cy="121571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pc="-150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Unsupervised Method: PCA</a:t>
            </a:r>
          </a:p>
          <a:p>
            <a:pPr marL="800080" lvl="1" indent="-34289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주성분 분석</a:t>
            </a:r>
            <a:endParaRPr lang="en-US" altLang="ko-KR" sz="1600" spc="-151" dirty="0">
              <a:solidFill>
                <a:sysClr val="windowText" lastClr="000000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marL="800080" lvl="1" indent="-34289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spc="-151" dirty="0">
                <a:solidFill>
                  <a:srgbClr val="FF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데이터의 분산을 최대한 보존</a:t>
            </a:r>
            <a:r>
              <a:rPr lang="ko-KR" altLang="en-US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하면서 서로 직교하는 새 축</a:t>
            </a:r>
            <a:r>
              <a:rPr lang="en-US" altLang="ko-KR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(</a:t>
            </a:r>
            <a:r>
              <a:rPr lang="ko-KR" altLang="en-US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기저</a:t>
            </a:r>
            <a:r>
              <a:rPr lang="en-US" altLang="ko-KR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)</a:t>
            </a:r>
            <a:r>
              <a:rPr lang="ko-KR" altLang="en-US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를 찾아 고차원 공간의 표본을 선형 연관성이 없는 </a:t>
            </a:r>
            <a:r>
              <a:rPr lang="ko-KR" altLang="en-US" sz="1600" spc="-151" dirty="0" err="1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저차원</a:t>
            </a:r>
            <a:r>
              <a:rPr lang="ko-KR" altLang="en-US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공간으로 축소</a:t>
            </a:r>
            <a:endParaRPr lang="en-US" altLang="ko-KR" sz="1600" spc="-151" dirty="0">
              <a:solidFill>
                <a:sysClr val="windowText" lastClr="000000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70" name="그림 69">
            <a:extLst>
              <a:ext uri="{FF2B5EF4-FFF2-40B4-BE49-F238E27FC236}">
                <a16:creationId xmlns:a16="http://schemas.microsoft.com/office/drawing/2014/main" id="{FF0C7BEC-577D-4F8B-8698-D9B32739A3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456" y="3117174"/>
            <a:ext cx="6518844" cy="3163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9424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BFA558-6954-411C-B82C-26A3F5218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394" y="329576"/>
            <a:ext cx="9897276" cy="563554"/>
          </a:xfrm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ko-KR" dirty="0">
                <a:ln>
                  <a:solidFill>
                    <a:schemeClr val="tx2">
                      <a:lumMod val="50000"/>
                    </a:schemeClr>
                  </a:solidFill>
                </a:ln>
                <a:solidFill>
                  <a:schemeClr val="tx2">
                    <a:lumMod val="50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Dimensionality Reduction</a:t>
            </a:r>
            <a:endParaRPr lang="ko-KR" altLang="en-US" dirty="0">
              <a:ln>
                <a:solidFill>
                  <a:schemeClr val="tx2">
                    <a:lumMod val="50000"/>
                  </a:schemeClr>
                </a:solidFill>
              </a:ln>
              <a:solidFill>
                <a:schemeClr val="tx2">
                  <a:lumMod val="50000"/>
                </a:schemeClr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4D6CC28-E25D-4F78-A447-9A5E526BE279}"/>
              </a:ext>
            </a:extLst>
          </p:cNvPr>
          <p:cNvSpPr txBox="1"/>
          <p:nvPr/>
        </p:nvSpPr>
        <p:spPr>
          <a:xfrm>
            <a:off x="1017182" y="893130"/>
            <a:ext cx="11174818" cy="121571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pc="-150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Unsupervised Method: PCA</a:t>
            </a:r>
          </a:p>
          <a:p>
            <a:pPr marL="800080" lvl="1" indent="-34289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분산을 최대한 보존</a:t>
            </a:r>
            <a:r>
              <a:rPr lang="en-US" altLang="ko-KR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?</a:t>
            </a:r>
          </a:p>
          <a:p>
            <a:pPr marL="800080" lvl="1" indent="-34289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좌측과 우측 두 개의 축에 </a:t>
            </a:r>
            <a:r>
              <a:rPr lang="ko-KR" altLang="en-US" sz="1600" spc="-151" dirty="0" err="1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사영시킬</a:t>
            </a:r>
            <a:r>
              <a:rPr lang="ko-KR" altLang="en-US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경우 </a:t>
            </a:r>
            <a:r>
              <a:rPr lang="ko-KR" altLang="en-US" sz="1600" spc="-151" dirty="0">
                <a:solidFill>
                  <a:srgbClr val="FF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우측 기저</a:t>
            </a:r>
            <a:r>
              <a:rPr lang="ko-KR" altLang="en-US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가 좌측 기저에 비해 손실되는 정보의 양이 적음</a:t>
            </a:r>
            <a:r>
              <a:rPr lang="en-US" altLang="ko-KR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!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26277AE-E868-45B7-9721-C5D34E8D20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1221" y="2749359"/>
            <a:ext cx="7055816" cy="3241675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5B5D32B-E713-4539-A13C-CD2ADF5D85B4}"/>
              </a:ext>
            </a:extLst>
          </p:cNvPr>
          <p:cNvCxnSpPr/>
          <p:nvPr/>
        </p:nvCxnSpPr>
        <p:spPr>
          <a:xfrm>
            <a:off x="3657600" y="4127500"/>
            <a:ext cx="0" cy="176530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AEF90469-D562-4937-A8D5-A5463674FCDE}"/>
              </a:ext>
            </a:extLst>
          </p:cNvPr>
          <p:cNvCxnSpPr>
            <a:cxnSpLocks/>
          </p:cNvCxnSpPr>
          <p:nvPr/>
        </p:nvCxnSpPr>
        <p:spPr>
          <a:xfrm>
            <a:off x="6903132" y="4914900"/>
            <a:ext cx="2177368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74226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BFA558-6954-411C-B82C-26A3F5218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394" y="329576"/>
            <a:ext cx="9897276" cy="563554"/>
          </a:xfrm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ko-KR" dirty="0">
                <a:ln>
                  <a:solidFill>
                    <a:schemeClr val="tx2">
                      <a:lumMod val="50000"/>
                    </a:schemeClr>
                  </a:solidFill>
                </a:ln>
                <a:solidFill>
                  <a:schemeClr val="tx2">
                    <a:lumMod val="50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Dimensionality Reduction</a:t>
            </a:r>
            <a:endParaRPr lang="ko-KR" altLang="en-US" dirty="0">
              <a:ln>
                <a:solidFill>
                  <a:schemeClr val="tx2">
                    <a:lumMod val="50000"/>
                  </a:schemeClr>
                </a:solidFill>
              </a:ln>
              <a:solidFill>
                <a:schemeClr val="tx2">
                  <a:lumMod val="50000"/>
                </a:schemeClr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4D6CC28-E25D-4F78-A447-9A5E526BE279}"/>
              </a:ext>
            </a:extLst>
          </p:cNvPr>
          <p:cNvSpPr txBox="1"/>
          <p:nvPr/>
        </p:nvSpPr>
        <p:spPr>
          <a:xfrm>
            <a:off x="1017182" y="893130"/>
            <a:ext cx="11174818" cy="121571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pc="-150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Unsupervised Method: PCA</a:t>
            </a:r>
          </a:p>
          <a:p>
            <a:pPr marL="800080" lvl="1" indent="-34289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분산을 최대한 보존</a:t>
            </a:r>
            <a:r>
              <a:rPr lang="en-US" altLang="ko-KR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?</a:t>
            </a:r>
          </a:p>
          <a:p>
            <a:pPr marL="800080" lvl="1" indent="-34289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주성분 분석을 통해 새로운 기저에 </a:t>
            </a:r>
            <a:r>
              <a:rPr lang="ko-KR" altLang="en-US" sz="1600" spc="-151" dirty="0" err="1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사영된</a:t>
            </a:r>
            <a:r>
              <a:rPr lang="ko-KR" altLang="en-US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데이터의 분산이 어느 정도인지 계산 가능</a:t>
            </a:r>
            <a:r>
              <a:rPr lang="en-US" altLang="ko-KR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! -&gt; </a:t>
            </a:r>
            <a:r>
              <a:rPr lang="ko-KR" altLang="en-US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분산의 설명력</a:t>
            </a:r>
            <a:r>
              <a:rPr lang="en-US" altLang="ko-KR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!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06BA943-21EB-4127-B82B-D2DAD65BB2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0621" y="2451808"/>
            <a:ext cx="6710758" cy="3694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3572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BFA558-6954-411C-B82C-26A3F5218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394" y="329576"/>
            <a:ext cx="9897276" cy="563554"/>
          </a:xfrm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ko-KR" dirty="0">
                <a:ln>
                  <a:solidFill>
                    <a:schemeClr val="tx2">
                      <a:lumMod val="50000"/>
                    </a:schemeClr>
                  </a:solidFill>
                </a:ln>
                <a:solidFill>
                  <a:schemeClr val="tx2">
                    <a:lumMod val="50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Dimensionality Reduction</a:t>
            </a:r>
            <a:endParaRPr lang="ko-KR" altLang="en-US" dirty="0">
              <a:ln>
                <a:solidFill>
                  <a:schemeClr val="tx2">
                    <a:lumMod val="50000"/>
                  </a:schemeClr>
                </a:solidFill>
              </a:ln>
              <a:solidFill>
                <a:schemeClr val="tx2">
                  <a:lumMod val="50000"/>
                </a:schemeClr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4D6CC28-E25D-4F78-A447-9A5E526BE279}"/>
              </a:ext>
            </a:extLst>
          </p:cNvPr>
          <p:cNvSpPr txBox="1"/>
          <p:nvPr/>
        </p:nvSpPr>
        <p:spPr>
          <a:xfrm>
            <a:off x="935666" y="943166"/>
            <a:ext cx="11174818" cy="121571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pc="-150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Unsupervised Method: PCA</a:t>
            </a:r>
          </a:p>
          <a:p>
            <a:pPr marL="800080" lvl="1" indent="-34289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주성분 분석</a:t>
            </a:r>
            <a:endParaRPr lang="en-US" altLang="ko-KR" sz="1600" spc="-151" dirty="0">
              <a:solidFill>
                <a:sysClr val="windowText" lastClr="000000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marL="800080" lvl="1" indent="-34289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여러 변수가 통계적으로 서로 상관관계가 없도록 변환시키는 방법</a:t>
            </a:r>
            <a:endParaRPr lang="en-US" altLang="ko-KR" sz="1600" spc="-151" dirty="0">
              <a:solidFill>
                <a:sysClr val="windowText" lastClr="000000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EADDCC7-DD95-4668-9944-87801BF52224}"/>
              </a:ext>
            </a:extLst>
          </p:cNvPr>
          <p:cNvSpPr/>
          <p:nvPr/>
        </p:nvSpPr>
        <p:spPr>
          <a:xfrm>
            <a:off x="935666" y="2772229"/>
            <a:ext cx="414163" cy="31426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23A49D1-26E3-40F2-8368-7AEE16BB7F89}"/>
              </a:ext>
            </a:extLst>
          </p:cNvPr>
          <p:cNvSpPr/>
          <p:nvPr/>
        </p:nvSpPr>
        <p:spPr>
          <a:xfrm>
            <a:off x="1349829" y="2772229"/>
            <a:ext cx="414163" cy="31426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D746B848-5005-45DD-9836-B2CE47C7B142}"/>
                  </a:ext>
                </a:extLst>
              </p:cNvPr>
              <p:cNvSpPr/>
              <p:nvPr/>
            </p:nvSpPr>
            <p:spPr>
              <a:xfrm>
                <a:off x="1763992" y="2772229"/>
                <a:ext cx="414163" cy="314260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ko-KR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ko-KR" altLang="en-US">
                              <a:latin typeface="Cambria Math" panose="02040503050406030204" pitchFamily="18" charset="0"/>
                            </a:rPr>
                            <m:t>100</m:t>
                          </m:r>
                        </m:sub>
                      </m:sSub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D746B848-5005-45DD-9836-B2CE47C7B1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3992" y="2772229"/>
                <a:ext cx="414163" cy="3142605"/>
              </a:xfrm>
              <a:prstGeom prst="rect">
                <a:avLst/>
              </a:prstGeom>
              <a:blipFill>
                <a:blip r:embed="rId3"/>
                <a:stretch>
                  <a:fillRect l="-28571" r="-428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직사각형 7">
            <a:extLst>
              <a:ext uri="{FF2B5EF4-FFF2-40B4-BE49-F238E27FC236}">
                <a16:creationId xmlns:a16="http://schemas.microsoft.com/office/drawing/2014/main" id="{319FC278-5907-45FF-9039-A568F6430007}"/>
              </a:ext>
            </a:extLst>
          </p:cNvPr>
          <p:cNvSpPr/>
          <p:nvPr/>
        </p:nvSpPr>
        <p:spPr>
          <a:xfrm>
            <a:off x="2178155" y="2772229"/>
            <a:ext cx="414163" cy="31426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824982A0-8AA3-4F5F-9F6E-553ECCB3EC1E}"/>
                  </a:ext>
                </a:extLst>
              </p:cNvPr>
              <p:cNvSpPr txBox="1"/>
              <p:nvPr/>
            </p:nvSpPr>
            <p:spPr>
              <a:xfrm>
                <a:off x="1504850" y="2327056"/>
                <a:ext cx="51828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ko-KR" alt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ko-KR" altLang="en-US" i="0">
                              <a:latin typeface="Cambria Math" panose="02040503050406030204" pitchFamily="18" charset="0"/>
                            </a:rPr>
                            <m:t>100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824982A0-8AA3-4F5F-9F6E-553ECCB3EC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4850" y="2327056"/>
                <a:ext cx="518283" cy="276999"/>
              </a:xfrm>
              <a:prstGeom prst="rect">
                <a:avLst/>
              </a:prstGeom>
              <a:blipFill>
                <a:blip r:embed="rId4"/>
                <a:stretch>
                  <a:fillRect l="-8235" r="-1176" b="-2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8A38EAF1-C3DB-47A1-9B99-C85500F88A41}"/>
                  </a:ext>
                </a:extLst>
              </p:cNvPr>
              <p:cNvSpPr txBox="1"/>
              <p:nvPr/>
            </p:nvSpPr>
            <p:spPr>
              <a:xfrm>
                <a:off x="3536743" y="2347689"/>
                <a:ext cx="5370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ko-KR" alt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𝛴</m:t>
                          </m:r>
                        </m:e>
                        <m:sub>
                          <m:r>
                            <a:rPr lang="ko-KR" altLang="en-US" i="0">
                              <a:latin typeface="Cambria Math" panose="02040503050406030204" pitchFamily="18" charset="0"/>
                            </a:rPr>
                            <m:t>4×4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8A38EAF1-C3DB-47A1-9B99-C85500F88A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6743" y="2347689"/>
                <a:ext cx="537070" cy="276999"/>
              </a:xfrm>
              <a:prstGeom prst="rect">
                <a:avLst/>
              </a:prstGeom>
              <a:blipFill>
                <a:blip r:embed="rId5"/>
                <a:stretch>
                  <a:fillRect l="-6818" r="-2273" b="-1956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A7435711-867A-4AC9-8BC5-2077FEC35966}"/>
                  </a:ext>
                </a:extLst>
              </p:cNvPr>
              <p:cNvSpPr txBox="1"/>
              <p:nvPr/>
            </p:nvSpPr>
            <p:spPr>
              <a:xfrm>
                <a:off x="1011555" y="4084072"/>
                <a:ext cx="286489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ko-KR" alt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ko-KR" altLang="en-US" sz="16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600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A7435711-867A-4AC9-8BC5-2077FEC359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1555" y="4084072"/>
                <a:ext cx="286489" cy="246221"/>
              </a:xfrm>
              <a:prstGeom prst="rect">
                <a:avLst/>
              </a:prstGeom>
              <a:blipFill>
                <a:blip r:embed="rId6"/>
                <a:stretch>
                  <a:fillRect l="-12766" b="-2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79A667CC-38BE-483B-801A-43DF4F5872FB}"/>
                  </a:ext>
                </a:extLst>
              </p:cNvPr>
              <p:cNvSpPr txBox="1"/>
              <p:nvPr/>
            </p:nvSpPr>
            <p:spPr>
              <a:xfrm>
                <a:off x="1421809" y="4084072"/>
                <a:ext cx="291234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ko-KR" alt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ko-KR" sz="16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600" dirty="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79A667CC-38BE-483B-801A-43DF4F5872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1809" y="4084072"/>
                <a:ext cx="291234" cy="246221"/>
              </a:xfrm>
              <a:prstGeom prst="rect">
                <a:avLst/>
              </a:prstGeom>
              <a:blipFill>
                <a:blip r:embed="rId7"/>
                <a:stretch>
                  <a:fillRect l="-10417" b="-2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96E285AD-8357-4DE1-9292-E926D52E3035}"/>
                  </a:ext>
                </a:extLst>
              </p:cNvPr>
              <p:cNvSpPr txBox="1"/>
              <p:nvPr/>
            </p:nvSpPr>
            <p:spPr>
              <a:xfrm>
                <a:off x="1827829" y="4084072"/>
                <a:ext cx="291234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ko-KR" alt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ko-KR" sz="1600" b="0" i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1600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96E285AD-8357-4DE1-9292-E926D52E30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7829" y="4084072"/>
                <a:ext cx="291234" cy="246221"/>
              </a:xfrm>
              <a:prstGeom prst="rect">
                <a:avLst/>
              </a:prstGeom>
              <a:blipFill>
                <a:blip r:embed="rId8"/>
                <a:stretch>
                  <a:fillRect l="-12500" b="-2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34D876CB-8CD5-4EC0-A007-080916C05759}"/>
                  </a:ext>
                </a:extLst>
              </p:cNvPr>
              <p:cNvSpPr txBox="1"/>
              <p:nvPr/>
            </p:nvSpPr>
            <p:spPr>
              <a:xfrm>
                <a:off x="2250135" y="4084072"/>
                <a:ext cx="291234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ko-KR" alt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ko-KR" sz="1600" b="0" i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ko-KR" altLang="en-US" sz="1600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34D876CB-8CD5-4EC0-A007-080916C057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0135" y="4084072"/>
                <a:ext cx="291234" cy="246221"/>
              </a:xfrm>
              <a:prstGeom prst="rect">
                <a:avLst/>
              </a:prstGeom>
              <a:blipFill>
                <a:blip r:embed="rId9"/>
                <a:stretch>
                  <a:fillRect l="-10417" b="-2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6" name="그룹 65">
            <a:extLst>
              <a:ext uri="{FF2B5EF4-FFF2-40B4-BE49-F238E27FC236}">
                <a16:creationId xmlns:a16="http://schemas.microsoft.com/office/drawing/2014/main" id="{F2EDD8C2-E118-4B5C-8412-F8A378E57F2B}"/>
              </a:ext>
            </a:extLst>
          </p:cNvPr>
          <p:cNvGrpSpPr/>
          <p:nvPr/>
        </p:nvGrpSpPr>
        <p:grpSpPr>
          <a:xfrm>
            <a:off x="6750218" y="2086018"/>
            <a:ext cx="2735941" cy="3383935"/>
            <a:chOff x="5471885" y="2476323"/>
            <a:chExt cx="2735941" cy="3383935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E5C35FD4-9BF2-42E1-BD3E-1DE09CC12CB8}"/>
                </a:ext>
              </a:extLst>
            </p:cNvPr>
            <p:cNvSpPr/>
            <p:nvPr/>
          </p:nvSpPr>
          <p:spPr>
            <a:xfrm>
              <a:off x="6234672" y="2772228"/>
              <a:ext cx="515257" cy="51525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AA0A1350-C9F4-4507-90F6-55F24F8C4218}"/>
                </a:ext>
              </a:extLst>
            </p:cNvPr>
            <p:cNvSpPr/>
            <p:nvPr/>
          </p:nvSpPr>
          <p:spPr>
            <a:xfrm>
              <a:off x="6961709" y="2772228"/>
              <a:ext cx="515257" cy="51525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24B5C90B-4D7F-4752-BDBF-F8502EAEA051}"/>
                </a:ext>
              </a:extLst>
            </p:cNvPr>
            <p:cNvSpPr/>
            <p:nvPr/>
          </p:nvSpPr>
          <p:spPr>
            <a:xfrm>
              <a:off x="7688941" y="2772228"/>
              <a:ext cx="515257" cy="51525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ED0CF2BF-1045-4C1A-A9D2-42782473F503}"/>
                </a:ext>
              </a:extLst>
            </p:cNvPr>
            <p:cNvSpPr/>
            <p:nvPr/>
          </p:nvSpPr>
          <p:spPr>
            <a:xfrm>
              <a:off x="5478046" y="2772228"/>
              <a:ext cx="515257" cy="51525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A8C10F7C-3190-4564-B63F-126CA55CAC6A}"/>
                </a:ext>
              </a:extLst>
            </p:cNvPr>
            <p:cNvGrpSpPr/>
            <p:nvPr/>
          </p:nvGrpSpPr>
          <p:grpSpPr>
            <a:xfrm>
              <a:off x="5471885" y="3802743"/>
              <a:ext cx="515257" cy="2057515"/>
              <a:chOff x="5471885" y="3802743"/>
              <a:chExt cx="515257" cy="2057515"/>
            </a:xfrm>
          </p:grpSpPr>
          <p:grpSp>
            <p:nvGrpSpPr>
              <p:cNvPr id="104" name="그룹 103">
                <a:extLst>
                  <a:ext uri="{FF2B5EF4-FFF2-40B4-BE49-F238E27FC236}">
                    <a16:creationId xmlns:a16="http://schemas.microsoft.com/office/drawing/2014/main" id="{5CB1F64D-8A13-4919-B0A1-CC234B9C96E6}"/>
                  </a:ext>
                </a:extLst>
              </p:cNvPr>
              <p:cNvGrpSpPr/>
              <p:nvPr/>
            </p:nvGrpSpPr>
            <p:grpSpPr>
              <a:xfrm>
                <a:off x="5471885" y="3802743"/>
                <a:ext cx="515257" cy="1030514"/>
                <a:chOff x="5471885" y="3802743"/>
                <a:chExt cx="515257" cy="1030514"/>
              </a:xfrm>
            </p:grpSpPr>
            <p:sp>
              <p:nvSpPr>
                <p:cNvPr id="108" name="직사각형 107">
                  <a:extLst>
                    <a:ext uri="{FF2B5EF4-FFF2-40B4-BE49-F238E27FC236}">
                      <a16:creationId xmlns:a16="http://schemas.microsoft.com/office/drawing/2014/main" id="{339946D8-DF57-46B7-826E-BE593EA722A5}"/>
                    </a:ext>
                  </a:extLst>
                </p:cNvPr>
                <p:cNvSpPr/>
                <p:nvPr/>
              </p:nvSpPr>
              <p:spPr>
                <a:xfrm>
                  <a:off x="5471885" y="3802743"/>
                  <a:ext cx="515257" cy="515257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9" name="직사각형 108">
                  <a:extLst>
                    <a:ext uri="{FF2B5EF4-FFF2-40B4-BE49-F238E27FC236}">
                      <a16:creationId xmlns:a16="http://schemas.microsoft.com/office/drawing/2014/main" id="{83BA9B02-E9F7-456F-A25C-47A6F3E5B477}"/>
                    </a:ext>
                  </a:extLst>
                </p:cNvPr>
                <p:cNvSpPr/>
                <p:nvPr/>
              </p:nvSpPr>
              <p:spPr>
                <a:xfrm>
                  <a:off x="5471885" y="4318000"/>
                  <a:ext cx="515257" cy="515257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05" name="그룹 104">
                <a:extLst>
                  <a:ext uri="{FF2B5EF4-FFF2-40B4-BE49-F238E27FC236}">
                    <a16:creationId xmlns:a16="http://schemas.microsoft.com/office/drawing/2014/main" id="{97EB8CFA-15A9-4D02-99DC-060D024531A2}"/>
                  </a:ext>
                </a:extLst>
              </p:cNvPr>
              <p:cNvGrpSpPr/>
              <p:nvPr/>
            </p:nvGrpSpPr>
            <p:grpSpPr>
              <a:xfrm>
                <a:off x="5471885" y="4829744"/>
                <a:ext cx="515257" cy="1030514"/>
                <a:chOff x="5471885" y="3802743"/>
                <a:chExt cx="515257" cy="1030514"/>
              </a:xfrm>
            </p:grpSpPr>
            <p:sp>
              <p:nvSpPr>
                <p:cNvPr id="106" name="직사각형 105">
                  <a:extLst>
                    <a:ext uri="{FF2B5EF4-FFF2-40B4-BE49-F238E27FC236}">
                      <a16:creationId xmlns:a16="http://schemas.microsoft.com/office/drawing/2014/main" id="{19F25CC4-2266-4CAB-910A-36C6C3A325F0}"/>
                    </a:ext>
                  </a:extLst>
                </p:cNvPr>
                <p:cNvSpPr/>
                <p:nvPr/>
              </p:nvSpPr>
              <p:spPr>
                <a:xfrm>
                  <a:off x="5471885" y="3802743"/>
                  <a:ext cx="515257" cy="515257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7" name="직사각형 106">
                  <a:extLst>
                    <a:ext uri="{FF2B5EF4-FFF2-40B4-BE49-F238E27FC236}">
                      <a16:creationId xmlns:a16="http://schemas.microsoft.com/office/drawing/2014/main" id="{0A524E3D-4106-484D-9A1D-5B813159C5E6}"/>
                    </a:ext>
                  </a:extLst>
                </p:cNvPr>
                <p:cNvSpPr/>
                <p:nvPr/>
              </p:nvSpPr>
              <p:spPr>
                <a:xfrm>
                  <a:off x="5471885" y="4318000"/>
                  <a:ext cx="515257" cy="515257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DEEE33DB-9195-4050-B44D-961013ADC793}"/>
                </a:ext>
              </a:extLst>
            </p:cNvPr>
            <p:cNvGrpSpPr/>
            <p:nvPr/>
          </p:nvGrpSpPr>
          <p:grpSpPr>
            <a:xfrm>
              <a:off x="6234672" y="3802743"/>
              <a:ext cx="515257" cy="2057515"/>
              <a:chOff x="5471885" y="3802743"/>
              <a:chExt cx="515257" cy="2057515"/>
            </a:xfrm>
          </p:grpSpPr>
          <p:grpSp>
            <p:nvGrpSpPr>
              <p:cNvPr id="98" name="그룹 97">
                <a:extLst>
                  <a:ext uri="{FF2B5EF4-FFF2-40B4-BE49-F238E27FC236}">
                    <a16:creationId xmlns:a16="http://schemas.microsoft.com/office/drawing/2014/main" id="{C3CCA2EB-6A6D-4006-8F19-B1A52570076A}"/>
                  </a:ext>
                </a:extLst>
              </p:cNvPr>
              <p:cNvGrpSpPr/>
              <p:nvPr/>
            </p:nvGrpSpPr>
            <p:grpSpPr>
              <a:xfrm>
                <a:off x="5471885" y="3802743"/>
                <a:ext cx="515257" cy="1030514"/>
                <a:chOff x="5471885" y="3802743"/>
                <a:chExt cx="515257" cy="1030514"/>
              </a:xfrm>
            </p:grpSpPr>
            <p:sp>
              <p:nvSpPr>
                <p:cNvPr id="102" name="직사각형 101">
                  <a:extLst>
                    <a:ext uri="{FF2B5EF4-FFF2-40B4-BE49-F238E27FC236}">
                      <a16:creationId xmlns:a16="http://schemas.microsoft.com/office/drawing/2014/main" id="{12BD9DBD-91E8-49B5-A5FB-413672016C39}"/>
                    </a:ext>
                  </a:extLst>
                </p:cNvPr>
                <p:cNvSpPr/>
                <p:nvPr/>
              </p:nvSpPr>
              <p:spPr>
                <a:xfrm>
                  <a:off x="5471885" y="3802743"/>
                  <a:ext cx="515257" cy="515257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3" name="직사각형 102">
                  <a:extLst>
                    <a:ext uri="{FF2B5EF4-FFF2-40B4-BE49-F238E27FC236}">
                      <a16:creationId xmlns:a16="http://schemas.microsoft.com/office/drawing/2014/main" id="{49F3566C-9414-4105-A602-86AB6983B81A}"/>
                    </a:ext>
                  </a:extLst>
                </p:cNvPr>
                <p:cNvSpPr/>
                <p:nvPr/>
              </p:nvSpPr>
              <p:spPr>
                <a:xfrm>
                  <a:off x="5471885" y="4318000"/>
                  <a:ext cx="515257" cy="515257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99" name="그룹 98">
                <a:extLst>
                  <a:ext uri="{FF2B5EF4-FFF2-40B4-BE49-F238E27FC236}">
                    <a16:creationId xmlns:a16="http://schemas.microsoft.com/office/drawing/2014/main" id="{54E0E473-B22F-44EF-8494-6B46DF3811C0}"/>
                  </a:ext>
                </a:extLst>
              </p:cNvPr>
              <p:cNvGrpSpPr/>
              <p:nvPr/>
            </p:nvGrpSpPr>
            <p:grpSpPr>
              <a:xfrm>
                <a:off x="5471885" y="4829744"/>
                <a:ext cx="515257" cy="1030514"/>
                <a:chOff x="5471885" y="3802743"/>
                <a:chExt cx="515257" cy="1030514"/>
              </a:xfrm>
            </p:grpSpPr>
            <p:sp>
              <p:nvSpPr>
                <p:cNvPr id="100" name="직사각형 99">
                  <a:extLst>
                    <a:ext uri="{FF2B5EF4-FFF2-40B4-BE49-F238E27FC236}">
                      <a16:creationId xmlns:a16="http://schemas.microsoft.com/office/drawing/2014/main" id="{5D294703-B1E6-4C0F-BCF0-15C1E77B3303}"/>
                    </a:ext>
                  </a:extLst>
                </p:cNvPr>
                <p:cNvSpPr/>
                <p:nvPr/>
              </p:nvSpPr>
              <p:spPr>
                <a:xfrm>
                  <a:off x="5471885" y="3802743"/>
                  <a:ext cx="515257" cy="515257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1" name="직사각형 100">
                  <a:extLst>
                    <a:ext uri="{FF2B5EF4-FFF2-40B4-BE49-F238E27FC236}">
                      <a16:creationId xmlns:a16="http://schemas.microsoft.com/office/drawing/2014/main" id="{00FC12A3-3CA6-4259-89A7-4FDDDD66FA0C}"/>
                    </a:ext>
                  </a:extLst>
                </p:cNvPr>
                <p:cNvSpPr/>
                <p:nvPr/>
              </p:nvSpPr>
              <p:spPr>
                <a:xfrm>
                  <a:off x="5471885" y="4318000"/>
                  <a:ext cx="515257" cy="515257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id="{A71BCEDA-12D6-42D8-94DE-D6B9787ACF4C}"/>
                </a:ext>
              </a:extLst>
            </p:cNvPr>
            <p:cNvGrpSpPr/>
            <p:nvPr/>
          </p:nvGrpSpPr>
          <p:grpSpPr>
            <a:xfrm>
              <a:off x="6961708" y="3802743"/>
              <a:ext cx="515257" cy="2057515"/>
              <a:chOff x="5471885" y="3802743"/>
              <a:chExt cx="515257" cy="2057515"/>
            </a:xfrm>
          </p:grpSpPr>
          <p:grpSp>
            <p:nvGrpSpPr>
              <p:cNvPr id="92" name="그룹 91">
                <a:extLst>
                  <a:ext uri="{FF2B5EF4-FFF2-40B4-BE49-F238E27FC236}">
                    <a16:creationId xmlns:a16="http://schemas.microsoft.com/office/drawing/2014/main" id="{70E80E5A-1F97-460F-B3B3-975245617665}"/>
                  </a:ext>
                </a:extLst>
              </p:cNvPr>
              <p:cNvGrpSpPr/>
              <p:nvPr/>
            </p:nvGrpSpPr>
            <p:grpSpPr>
              <a:xfrm>
                <a:off x="5471885" y="3802743"/>
                <a:ext cx="515257" cy="1030514"/>
                <a:chOff x="5471885" y="3802743"/>
                <a:chExt cx="515257" cy="1030514"/>
              </a:xfrm>
            </p:grpSpPr>
            <p:sp>
              <p:nvSpPr>
                <p:cNvPr id="96" name="직사각형 95">
                  <a:extLst>
                    <a:ext uri="{FF2B5EF4-FFF2-40B4-BE49-F238E27FC236}">
                      <a16:creationId xmlns:a16="http://schemas.microsoft.com/office/drawing/2014/main" id="{16D78714-6290-4070-B8F9-6825A40229C3}"/>
                    </a:ext>
                  </a:extLst>
                </p:cNvPr>
                <p:cNvSpPr/>
                <p:nvPr/>
              </p:nvSpPr>
              <p:spPr>
                <a:xfrm>
                  <a:off x="5471885" y="3802743"/>
                  <a:ext cx="515257" cy="515257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7" name="직사각형 96">
                  <a:extLst>
                    <a:ext uri="{FF2B5EF4-FFF2-40B4-BE49-F238E27FC236}">
                      <a16:creationId xmlns:a16="http://schemas.microsoft.com/office/drawing/2014/main" id="{177442B2-1907-4A57-9D3A-39BBB715BAD7}"/>
                    </a:ext>
                  </a:extLst>
                </p:cNvPr>
                <p:cNvSpPr/>
                <p:nvPr/>
              </p:nvSpPr>
              <p:spPr>
                <a:xfrm>
                  <a:off x="5471885" y="4318000"/>
                  <a:ext cx="515257" cy="515257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93" name="그룹 92">
                <a:extLst>
                  <a:ext uri="{FF2B5EF4-FFF2-40B4-BE49-F238E27FC236}">
                    <a16:creationId xmlns:a16="http://schemas.microsoft.com/office/drawing/2014/main" id="{7BC8AB14-1CC6-407B-87B6-18D26CF211C6}"/>
                  </a:ext>
                </a:extLst>
              </p:cNvPr>
              <p:cNvGrpSpPr/>
              <p:nvPr/>
            </p:nvGrpSpPr>
            <p:grpSpPr>
              <a:xfrm>
                <a:off x="5471885" y="4829744"/>
                <a:ext cx="515257" cy="1030514"/>
                <a:chOff x="5471885" y="3802743"/>
                <a:chExt cx="515257" cy="1030514"/>
              </a:xfrm>
            </p:grpSpPr>
            <p:sp>
              <p:nvSpPr>
                <p:cNvPr id="94" name="직사각형 93">
                  <a:extLst>
                    <a:ext uri="{FF2B5EF4-FFF2-40B4-BE49-F238E27FC236}">
                      <a16:creationId xmlns:a16="http://schemas.microsoft.com/office/drawing/2014/main" id="{19B9BD71-2DF3-47C5-8875-47668BD739E5}"/>
                    </a:ext>
                  </a:extLst>
                </p:cNvPr>
                <p:cNvSpPr/>
                <p:nvPr/>
              </p:nvSpPr>
              <p:spPr>
                <a:xfrm>
                  <a:off x="5471885" y="3802743"/>
                  <a:ext cx="515257" cy="515257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5" name="직사각형 94">
                  <a:extLst>
                    <a:ext uri="{FF2B5EF4-FFF2-40B4-BE49-F238E27FC236}">
                      <a16:creationId xmlns:a16="http://schemas.microsoft.com/office/drawing/2014/main" id="{C8127846-05C3-43D6-B613-1BA21FF60AFF}"/>
                    </a:ext>
                  </a:extLst>
                </p:cNvPr>
                <p:cNvSpPr/>
                <p:nvPr/>
              </p:nvSpPr>
              <p:spPr>
                <a:xfrm>
                  <a:off x="5471885" y="4318000"/>
                  <a:ext cx="515257" cy="515257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77" name="그룹 76">
              <a:extLst>
                <a:ext uri="{FF2B5EF4-FFF2-40B4-BE49-F238E27FC236}">
                  <a16:creationId xmlns:a16="http://schemas.microsoft.com/office/drawing/2014/main" id="{F3346197-1E24-4CDF-B0CC-25D3F96F967E}"/>
                </a:ext>
              </a:extLst>
            </p:cNvPr>
            <p:cNvGrpSpPr/>
            <p:nvPr/>
          </p:nvGrpSpPr>
          <p:grpSpPr>
            <a:xfrm>
              <a:off x="7692569" y="3802743"/>
              <a:ext cx="515257" cy="2057515"/>
              <a:chOff x="5471885" y="3802743"/>
              <a:chExt cx="515257" cy="2057515"/>
            </a:xfrm>
          </p:grpSpPr>
          <p:grpSp>
            <p:nvGrpSpPr>
              <p:cNvPr id="86" name="그룹 85">
                <a:extLst>
                  <a:ext uri="{FF2B5EF4-FFF2-40B4-BE49-F238E27FC236}">
                    <a16:creationId xmlns:a16="http://schemas.microsoft.com/office/drawing/2014/main" id="{01313321-ADF5-4D5E-A1DC-E72E8DC03DA4}"/>
                  </a:ext>
                </a:extLst>
              </p:cNvPr>
              <p:cNvGrpSpPr/>
              <p:nvPr/>
            </p:nvGrpSpPr>
            <p:grpSpPr>
              <a:xfrm>
                <a:off x="5471885" y="3802743"/>
                <a:ext cx="515257" cy="1030514"/>
                <a:chOff x="5471885" y="3802743"/>
                <a:chExt cx="515257" cy="1030514"/>
              </a:xfrm>
            </p:grpSpPr>
            <p:sp>
              <p:nvSpPr>
                <p:cNvPr id="90" name="직사각형 89">
                  <a:extLst>
                    <a:ext uri="{FF2B5EF4-FFF2-40B4-BE49-F238E27FC236}">
                      <a16:creationId xmlns:a16="http://schemas.microsoft.com/office/drawing/2014/main" id="{479BA8CC-4F87-461B-93EE-FDF1BA22F4BB}"/>
                    </a:ext>
                  </a:extLst>
                </p:cNvPr>
                <p:cNvSpPr/>
                <p:nvPr/>
              </p:nvSpPr>
              <p:spPr>
                <a:xfrm>
                  <a:off x="5471885" y="3802743"/>
                  <a:ext cx="515257" cy="515257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1" name="직사각형 90">
                  <a:extLst>
                    <a:ext uri="{FF2B5EF4-FFF2-40B4-BE49-F238E27FC236}">
                      <a16:creationId xmlns:a16="http://schemas.microsoft.com/office/drawing/2014/main" id="{2709C9D5-A1FF-4884-8019-8FE1DAC43AC0}"/>
                    </a:ext>
                  </a:extLst>
                </p:cNvPr>
                <p:cNvSpPr/>
                <p:nvPr/>
              </p:nvSpPr>
              <p:spPr>
                <a:xfrm>
                  <a:off x="5471885" y="4318000"/>
                  <a:ext cx="515257" cy="515257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87" name="그룹 86">
                <a:extLst>
                  <a:ext uri="{FF2B5EF4-FFF2-40B4-BE49-F238E27FC236}">
                    <a16:creationId xmlns:a16="http://schemas.microsoft.com/office/drawing/2014/main" id="{3C22F37F-3A1A-4717-94C8-86197F373B22}"/>
                  </a:ext>
                </a:extLst>
              </p:cNvPr>
              <p:cNvGrpSpPr/>
              <p:nvPr/>
            </p:nvGrpSpPr>
            <p:grpSpPr>
              <a:xfrm>
                <a:off x="5471885" y="4829744"/>
                <a:ext cx="515257" cy="1030514"/>
                <a:chOff x="5471885" y="3802743"/>
                <a:chExt cx="515257" cy="1030514"/>
              </a:xfrm>
            </p:grpSpPr>
            <p:sp>
              <p:nvSpPr>
                <p:cNvPr id="88" name="직사각형 87">
                  <a:extLst>
                    <a:ext uri="{FF2B5EF4-FFF2-40B4-BE49-F238E27FC236}">
                      <a16:creationId xmlns:a16="http://schemas.microsoft.com/office/drawing/2014/main" id="{CE629571-0F19-4176-A06F-C6E15B5849C8}"/>
                    </a:ext>
                  </a:extLst>
                </p:cNvPr>
                <p:cNvSpPr/>
                <p:nvPr/>
              </p:nvSpPr>
              <p:spPr>
                <a:xfrm>
                  <a:off x="5471885" y="3802743"/>
                  <a:ext cx="515257" cy="515257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9" name="직사각형 88">
                  <a:extLst>
                    <a:ext uri="{FF2B5EF4-FFF2-40B4-BE49-F238E27FC236}">
                      <a16:creationId xmlns:a16="http://schemas.microsoft.com/office/drawing/2014/main" id="{C23A4303-2454-49E8-857F-F45E697E5825}"/>
                    </a:ext>
                  </a:extLst>
                </p:cNvPr>
                <p:cNvSpPr/>
                <p:nvPr/>
              </p:nvSpPr>
              <p:spPr>
                <a:xfrm>
                  <a:off x="5471885" y="4318000"/>
                  <a:ext cx="515257" cy="515257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997BC3B8-CC71-42AA-9910-E7D6FCE46316}"/>
                    </a:ext>
                  </a:extLst>
                </p:cNvPr>
                <p:cNvSpPr txBox="1"/>
                <p:nvPr/>
              </p:nvSpPr>
              <p:spPr>
                <a:xfrm>
                  <a:off x="5595032" y="2476323"/>
                  <a:ext cx="30399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ko-KR" altLang="en-US" i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997BC3B8-CC71-42AA-9910-E7D6FCE4631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95032" y="2476323"/>
                  <a:ext cx="303993" cy="276999"/>
                </a:xfrm>
                <a:prstGeom prst="rect">
                  <a:avLst/>
                </a:prstGeom>
                <a:blipFill>
                  <a:blip r:embed="rId10"/>
                  <a:stretch>
                    <a:fillRect l="-14286" r="-4082" b="-19565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350FCDA0-6A47-4F48-8449-A738EA5964AA}"/>
                    </a:ext>
                  </a:extLst>
                </p:cNvPr>
                <p:cNvSpPr txBox="1"/>
                <p:nvPr/>
              </p:nvSpPr>
              <p:spPr>
                <a:xfrm>
                  <a:off x="6371078" y="2476323"/>
                  <a:ext cx="30931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altLang="ko-KR" b="0" i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350FCDA0-6A47-4F48-8449-A738EA5964A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71078" y="2476323"/>
                  <a:ext cx="309315" cy="276999"/>
                </a:xfrm>
                <a:prstGeom prst="rect">
                  <a:avLst/>
                </a:prstGeom>
                <a:blipFill>
                  <a:blip r:embed="rId11"/>
                  <a:stretch>
                    <a:fillRect l="-13725" r="-1961" b="-19565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62EBCD03-E614-4D61-BC4A-3E3A4CC07A20}"/>
                    </a:ext>
                  </a:extLst>
                </p:cNvPr>
                <p:cNvSpPr txBox="1"/>
                <p:nvPr/>
              </p:nvSpPr>
              <p:spPr>
                <a:xfrm>
                  <a:off x="7067339" y="2476323"/>
                  <a:ext cx="30931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altLang="ko-KR" b="0" i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62EBCD03-E614-4D61-BC4A-3E3A4CC07A2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67339" y="2476323"/>
                  <a:ext cx="309315" cy="276999"/>
                </a:xfrm>
                <a:prstGeom prst="rect">
                  <a:avLst/>
                </a:prstGeom>
                <a:blipFill>
                  <a:blip r:embed="rId12"/>
                  <a:stretch>
                    <a:fillRect l="-13725" r="-3922" b="-19565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8083F8DF-3874-4A0F-8205-94CCF39723FA}"/>
                    </a:ext>
                  </a:extLst>
                </p:cNvPr>
                <p:cNvSpPr txBox="1"/>
                <p:nvPr/>
              </p:nvSpPr>
              <p:spPr>
                <a:xfrm>
                  <a:off x="7794572" y="2476323"/>
                  <a:ext cx="30931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altLang="ko-KR" b="0" i="0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8083F8DF-3874-4A0F-8205-94CCF39723F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94572" y="2476323"/>
                  <a:ext cx="309315" cy="276999"/>
                </a:xfrm>
                <a:prstGeom prst="rect">
                  <a:avLst/>
                </a:prstGeom>
                <a:blipFill>
                  <a:blip r:embed="rId13"/>
                  <a:stretch>
                    <a:fillRect l="-13725" r="-3922" b="-19565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직사각형 81">
                  <a:extLst>
                    <a:ext uri="{FF2B5EF4-FFF2-40B4-BE49-F238E27FC236}">
                      <a16:creationId xmlns:a16="http://schemas.microsoft.com/office/drawing/2014/main" id="{EAFC8D4E-A229-4B15-A122-17544FAA66D8}"/>
                    </a:ext>
                  </a:extLst>
                </p:cNvPr>
                <p:cNvSpPr/>
                <p:nvPr/>
              </p:nvSpPr>
              <p:spPr>
                <a:xfrm>
                  <a:off x="5491755" y="3360448"/>
                  <a:ext cx="475515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82" name="직사각형 81">
                  <a:extLst>
                    <a:ext uri="{FF2B5EF4-FFF2-40B4-BE49-F238E27FC236}">
                      <a16:creationId xmlns:a16="http://schemas.microsoft.com/office/drawing/2014/main" id="{EAFC8D4E-A229-4B15-A122-17544FAA66D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91755" y="3360448"/>
                  <a:ext cx="475515" cy="369332"/>
                </a:xfrm>
                <a:prstGeom prst="rect">
                  <a:avLst/>
                </a:prstGeom>
                <a:blipFill>
                  <a:blip r:embed="rId14"/>
                  <a:stretch>
                    <a:fillRect b="-163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직사각형 82">
                  <a:extLst>
                    <a:ext uri="{FF2B5EF4-FFF2-40B4-BE49-F238E27FC236}">
                      <a16:creationId xmlns:a16="http://schemas.microsoft.com/office/drawing/2014/main" id="{846F779C-75FE-4F99-AD9D-03305A606E02}"/>
                    </a:ext>
                  </a:extLst>
                </p:cNvPr>
                <p:cNvSpPr/>
                <p:nvPr/>
              </p:nvSpPr>
              <p:spPr>
                <a:xfrm>
                  <a:off x="6981578" y="3360448"/>
                  <a:ext cx="480837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83" name="직사각형 82">
                  <a:extLst>
                    <a:ext uri="{FF2B5EF4-FFF2-40B4-BE49-F238E27FC236}">
                      <a16:creationId xmlns:a16="http://schemas.microsoft.com/office/drawing/2014/main" id="{846F779C-75FE-4F99-AD9D-03305A606E0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81578" y="3360448"/>
                  <a:ext cx="480837" cy="369332"/>
                </a:xfrm>
                <a:prstGeom prst="rect">
                  <a:avLst/>
                </a:prstGeom>
                <a:blipFill>
                  <a:blip r:embed="rId15"/>
                  <a:stretch>
                    <a:fillRect b="-163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직사각형 83">
                  <a:extLst>
                    <a:ext uri="{FF2B5EF4-FFF2-40B4-BE49-F238E27FC236}">
                      <a16:creationId xmlns:a16="http://schemas.microsoft.com/office/drawing/2014/main" id="{58ED7ED9-1AE6-4A61-92E7-33E41E390760}"/>
                    </a:ext>
                  </a:extLst>
                </p:cNvPr>
                <p:cNvSpPr/>
                <p:nvPr/>
              </p:nvSpPr>
              <p:spPr>
                <a:xfrm>
                  <a:off x="7688941" y="3360448"/>
                  <a:ext cx="480837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84" name="직사각형 83">
                  <a:extLst>
                    <a:ext uri="{FF2B5EF4-FFF2-40B4-BE49-F238E27FC236}">
                      <a16:creationId xmlns:a16="http://schemas.microsoft.com/office/drawing/2014/main" id="{58ED7ED9-1AE6-4A61-92E7-33E41E39076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88941" y="3360448"/>
                  <a:ext cx="480837" cy="369332"/>
                </a:xfrm>
                <a:prstGeom prst="rect">
                  <a:avLst/>
                </a:prstGeom>
                <a:blipFill>
                  <a:blip r:embed="rId16"/>
                  <a:stretch>
                    <a:fillRect b="-163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직사각형 84">
                  <a:extLst>
                    <a:ext uri="{FF2B5EF4-FFF2-40B4-BE49-F238E27FC236}">
                      <a16:creationId xmlns:a16="http://schemas.microsoft.com/office/drawing/2014/main" id="{36BA3CE2-26B8-40EE-B35D-3ADC72F79943}"/>
                    </a:ext>
                  </a:extLst>
                </p:cNvPr>
                <p:cNvSpPr/>
                <p:nvPr/>
              </p:nvSpPr>
              <p:spPr>
                <a:xfrm>
                  <a:off x="6274215" y="3360448"/>
                  <a:ext cx="480837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85" name="직사각형 84">
                  <a:extLst>
                    <a:ext uri="{FF2B5EF4-FFF2-40B4-BE49-F238E27FC236}">
                      <a16:creationId xmlns:a16="http://schemas.microsoft.com/office/drawing/2014/main" id="{36BA3CE2-26B8-40EE-B35D-3ADC72F7994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74215" y="3360448"/>
                  <a:ext cx="480837" cy="369332"/>
                </a:xfrm>
                <a:prstGeom prst="rect">
                  <a:avLst/>
                </a:prstGeom>
                <a:blipFill>
                  <a:blip r:embed="rId17"/>
                  <a:stretch>
                    <a:fillRect b="-163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0" name="그룹 109">
            <a:extLst>
              <a:ext uri="{FF2B5EF4-FFF2-40B4-BE49-F238E27FC236}">
                <a16:creationId xmlns:a16="http://schemas.microsoft.com/office/drawing/2014/main" id="{30630300-FAE5-4BEB-BE96-24F20EB67602}"/>
              </a:ext>
            </a:extLst>
          </p:cNvPr>
          <p:cNvGrpSpPr/>
          <p:nvPr/>
        </p:nvGrpSpPr>
        <p:grpSpPr>
          <a:xfrm>
            <a:off x="3309257" y="2772229"/>
            <a:ext cx="2061814" cy="2057515"/>
            <a:chOff x="3309257" y="2772229"/>
            <a:chExt cx="2061814" cy="2057515"/>
          </a:xfrm>
        </p:grpSpPr>
        <p:grpSp>
          <p:nvGrpSpPr>
            <p:cNvPr id="111" name="그룹 110">
              <a:extLst>
                <a:ext uri="{FF2B5EF4-FFF2-40B4-BE49-F238E27FC236}">
                  <a16:creationId xmlns:a16="http://schemas.microsoft.com/office/drawing/2014/main" id="{8E4268A5-EDD7-43C0-83FC-BF7E4298A0B1}"/>
                </a:ext>
              </a:extLst>
            </p:cNvPr>
            <p:cNvGrpSpPr/>
            <p:nvPr/>
          </p:nvGrpSpPr>
          <p:grpSpPr>
            <a:xfrm>
              <a:off x="3309257" y="2772229"/>
              <a:ext cx="2061814" cy="1030514"/>
              <a:chOff x="3309257" y="2772229"/>
              <a:chExt cx="2061814" cy="1030514"/>
            </a:xfrm>
          </p:grpSpPr>
          <p:grpSp>
            <p:nvGrpSpPr>
              <p:cNvPr id="123" name="그룹 122">
                <a:extLst>
                  <a:ext uri="{FF2B5EF4-FFF2-40B4-BE49-F238E27FC236}">
                    <a16:creationId xmlns:a16="http://schemas.microsoft.com/office/drawing/2014/main" id="{D6BA680B-A262-4922-809B-93CE0BC4040A}"/>
                  </a:ext>
                </a:extLst>
              </p:cNvPr>
              <p:cNvGrpSpPr/>
              <p:nvPr/>
            </p:nvGrpSpPr>
            <p:grpSpPr>
              <a:xfrm>
                <a:off x="3309257" y="2772229"/>
                <a:ext cx="1030514" cy="1030514"/>
                <a:chOff x="3309257" y="2772229"/>
                <a:chExt cx="2670628" cy="2670628"/>
              </a:xfrm>
            </p:grpSpPr>
            <p:sp>
              <p:nvSpPr>
                <p:cNvPr id="129" name="직사각형 128">
                  <a:extLst>
                    <a:ext uri="{FF2B5EF4-FFF2-40B4-BE49-F238E27FC236}">
                      <a16:creationId xmlns:a16="http://schemas.microsoft.com/office/drawing/2014/main" id="{6C8E5F2C-5B3E-4F52-A211-F540CDCFE818}"/>
                    </a:ext>
                  </a:extLst>
                </p:cNvPr>
                <p:cNvSpPr/>
                <p:nvPr/>
              </p:nvSpPr>
              <p:spPr>
                <a:xfrm>
                  <a:off x="3309257" y="2772229"/>
                  <a:ext cx="1335314" cy="1335314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0" name="직사각형 129">
                  <a:extLst>
                    <a:ext uri="{FF2B5EF4-FFF2-40B4-BE49-F238E27FC236}">
                      <a16:creationId xmlns:a16="http://schemas.microsoft.com/office/drawing/2014/main" id="{2C45C259-9A16-4B0E-A2A1-B91BFE58E68B}"/>
                    </a:ext>
                  </a:extLst>
                </p:cNvPr>
                <p:cNvSpPr/>
                <p:nvPr/>
              </p:nvSpPr>
              <p:spPr>
                <a:xfrm>
                  <a:off x="4644571" y="2772229"/>
                  <a:ext cx="1335314" cy="1335314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1" name="직사각형 130">
                  <a:extLst>
                    <a:ext uri="{FF2B5EF4-FFF2-40B4-BE49-F238E27FC236}">
                      <a16:creationId xmlns:a16="http://schemas.microsoft.com/office/drawing/2014/main" id="{6E6D57F5-E239-429D-8146-76C399450461}"/>
                    </a:ext>
                  </a:extLst>
                </p:cNvPr>
                <p:cNvSpPr/>
                <p:nvPr/>
              </p:nvSpPr>
              <p:spPr>
                <a:xfrm>
                  <a:off x="4644571" y="4107543"/>
                  <a:ext cx="1335314" cy="1335314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2" name="직사각형 131">
                  <a:extLst>
                    <a:ext uri="{FF2B5EF4-FFF2-40B4-BE49-F238E27FC236}">
                      <a16:creationId xmlns:a16="http://schemas.microsoft.com/office/drawing/2014/main" id="{F4D49B4D-103B-4A55-B98C-C4DB12EAA495}"/>
                    </a:ext>
                  </a:extLst>
                </p:cNvPr>
                <p:cNvSpPr/>
                <p:nvPr/>
              </p:nvSpPr>
              <p:spPr>
                <a:xfrm>
                  <a:off x="3309257" y="4107543"/>
                  <a:ext cx="1335314" cy="1335314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24" name="그룹 123">
                <a:extLst>
                  <a:ext uri="{FF2B5EF4-FFF2-40B4-BE49-F238E27FC236}">
                    <a16:creationId xmlns:a16="http://schemas.microsoft.com/office/drawing/2014/main" id="{B1369A57-C895-4DC3-A007-F9C05D8561DA}"/>
                  </a:ext>
                </a:extLst>
              </p:cNvPr>
              <p:cNvGrpSpPr/>
              <p:nvPr/>
            </p:nvGrpSpPr>
            <p:grpSpPr>
              <a:xfrm>
                <a:off x="4340557" y="2772229"/>
                <a:ext cx="1030514" cy="1030514"/>
                <a:chOff x="3309257" y="2772229"/>
                <a:chExt cx="2670628" cy="2670628"/>
              </a:xfrm>
            </p:grpSpPr>
            <p:sp>
              <p:nvSpPr>
                <p:cNvPr id="125" name="직사각형 124">
                  <a:extLst>
                    <a:ext uri="{FF2B5EF4-FFF2-40B4-BE49-F238E27FC236}">
                      <a16:creationId xmlns:a16="http://schemas.microsoft.com/office/drawing/2014/main" id="{59ABCB5B-C502-4D73-818A-F8F48A57CB72}"/>
                    </a:ext>
                  </a:extLst>
                </p:cNvPr>
                <p:cNvSpPr/>
                <p:nvPr/>
              </p:nvSpPr>
              <p:spPr>
                <a:xfrm>
                  <a:off x="3309257" y="2772229"/>
                  <a:ext cx="1335314" cy="1335314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6" name="직사각형 125">
                  <a:extLst>
                    <a:ext uri="{FF2B5EF4-FFF2-40B4-BE49-F238E27FC236}">
                      <a16:creationId xmlns:a16="http://schemas.microsoft.com/office/drawing/2014/main" id="{E32FE995-6393-4874-958E-AB02C0B747B2}"/>
                    </a:ext>
                  </a:extLst>
                </p:cNvPr>
                <p:cNvSpPr/>
                <p:nvPr/>
              </p:nvSpPr>
              <p:spPr>
                <a:xfrm>
                  <a:off x="4644571" y="2772229"/>
                  <a:ext cx="1335314" cy="1335314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7" name="직사각형 126">
                  <a:extLst>
                    <a:ext uri="{FF2B5EF4-FFF2-40B4-BE49-F238E27FC236}">
                      <a16:creationId xmlns:a16="http://schemas.microsoft.com/office/drawing/2014/main" id="{23C712DC-99A3-4CEF-92F0-F69BB4413C60}"/>
                    </a:ext>
                  </a:extLst>
                </p:cNvPr>
                <p:cNvSpPr/>
                <p:nvPr/>
              </p:nvSpPr>
              <p:spPr>
                <a:xfrm>
                  <a:off x="4644571" y="4107543"/>
                  <a:ext cx="1335314" cy="1335314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8" name="직사각형 127">
                  <a:extLst>
                    <a:ext uri="{FF2B5EF4-FFF2-40B4-BE49-F238E27FC236}">
                      <a16:creationId xmlns:a16="http://schemas.microsoft.com/office/drawing/2014/main" id="{9275980F-80FC-4295-978B-F0E4E2890AE4}"/>
                    </a:ext>
                  </a:extLst>
                </p:cNvPr>
                <p:cNvSpPr/>
                <p:nvPr/>
              </p:nvSpPr>
              <p:spPr>
                <a:xfrm>
                  <a:off x="3309257" y="4107543"/>
                  <a:ext cx="1335314" cy="1335314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112" name="그룹 111">
              <a:extLst>
                <a:ext uri="{FF2B5EF4-FFF2-40B4-BE49-F238E27FC236}">
                  <a16:creationId xmlns:a16="http://schemas.microsoft.com/office/drawing/2014/main" id="{8549C26A-71F7-40EB-AF07-D15339FDB9E7}"/>
                </a:ext>
              </a:extLst>
            </p:cNvPr>
            <p:cNvGrpSpPr/>
            <p:nvPr/>
          </p:nvGrpSpPr>
          <p:grpSpPr>
            <a:xfrm>
              <a:off x="3309257" y="3799230"/>
              <a:ext cx="2061814" cy="1030514"/>
              <a:chOff x="3309257" y="2772229"/>
              <a:chExt cx="2061814" cy="1030514"/>
            </a:xfrm>
          </p:grpSpPr>
          <p:grpSp>
            <p:nvGrpSpPr>
              <p:cNvPr id="113" name="그룹 112">
                <a:extLst>
                  <a:ext uri="{FF2B5EF4-FFF2-40B4-BE49-F238E27FC236}">
                    <a16:creationId xmlns:a16="http://schemas.microsoft.com/office/drawing/2014/main" id="{AFECE08F-B944-4F62-BDD6-0DC2BF613959}"/>
                  </a:ext>
                </a:extLst>
              </p:cNvPr>
              <p:cNvGrpSpPr/>
              <p:nvPr/>
            </p:nvGrpSpPr>
            <p:grpSpPr>
              <a:xfrm>
                <a:off x="3309257" y="2772229"/>
                <a:ext cx="1030514" cy="1030514"/>
                <a:chOff x="3309257" y="2772229"/>
                <a:chExt cx="2670628" cy="2670628"/>
              </a:xfrm>
            </p:grpSpPr>
            <p:sp>
              <p:nvSpPr>
                <p:cNvPr id="119" name="직사각형 118">
                  <a:extLst>
                    <a:ext uri="{FF2B5EF4-FFF2-40B4-BE49-F238E27FC236}">
                      <a16:creationId xmlns:a16="http://schemas.microsoft.com/office/drawing/2014/main" id="{3A7384B0-B073-434E-9911-64D3A42B51A7}"/>
                    </a:ext>
                  </a:extLst>
                </p:cNvPr>
                <p:cNvSpPr/>
                <p:nvPr/>
              </p:nvSpPr>
              <p:spPr>
                <a:xfrm>
                  <a:off x="3309257" y="2772229"/>
                  <a:ext cx="1335314" cy="1335314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0" name="직사각형 119">
                  <a:extLst>
                    <a:ext uri="{FF2B5EF4-FFF2-40B4-BE49-F238E27FC236}">
                      <a16:creationId xmlns:a16="http://schemas.microsoft.com/office/drawing/2014/main" id="{86257011-F4B3-4755-850E-F6716B905715}"/>
                    </a:ext>
                  </a:extLst>
                </p:cNvPr>
                <p:cNvSpPr/>
                <p:nvPr/>
              </p:nvSpPr>
              <p:spPr>
                <a:xfrm>
                  <a:off x="4644571" y="2772229"/>
                  <a:ext cx="1335314" cy="1335314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1" name="직사각형 120">
                  <a:extLst>
                    <a:ext uri="{FF2B5EF4-FFF2-40B4-BE49-F238E27FC236}">
                      <a16:creationId xmlns:a16="http://schemas.microsoft.com/office/drawing/2014/main" id="{94B2B808-3EE0-4660-BBBC-EC43D3EC1267}"/>
                    </a:ext>
                  </a:extLst>
                </p:cNvPr>
                <p:cNvSpPr/>
                <p:nvPr/>
              </p:nvSpPr>
              <p:spPr>
                <a:xfrm>
                  <a:off x="4644571" y="4107543"/>
                  <a:ext cx="1335314" cy="1335314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2" name="직사각형 121">
                  <a:extLst>
                    <a:ext uri="{FF2B5EF4-FFF2-40B4-BE49-F238E27FC236}">
                      <a16:creationId xmlns:a16="http://schemas.microsoft.com/office/drawing/2014/main" id="{701CB311-FEE2-4EAA-B212-DFFA23DE7BA6}"/>
                    </a:ext>
                  </a:extLst>
                </p:cNvPr>
                <p:cNvSpPr/>
                <p:nvPr/>
              </p:nvSpPr>
              <p:spPr>
                <a:xfrm>
                  <a:off x="3309257" y="4107543"/>
                  <a:ext cx="1335314" cy="1335314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14" name="그룹 113">
                <a:extLst>
                  <a:ext uri="{FF2B5EF4-FFF2-40B4-BE49-F238E27FC236}">
                    <a16:creationId xmlns:a16="http://schemas.microsoft.com/office/drawing/2014/main" id="{A679EB1A-AC2B-42E4-BC7D-512875757F7F}"/>
                  </a:ext>
                </a:extLst>
              </p:cNvPr>
              <p:cNvGrpSpPr/>
              <p:nvPr/>
            </p:nvGrpSpPr>
            <p:grpSpPr>
              <a:xfrm>
                <a:off x="4340557" y="2772229"/>
                <a:ext cx="1030514" cy="1030514"/>
                <a:chOff x="3309257" y="2772229"/>
                <a:chExt cx="2670628" cy="2670628"/>
              </a:xfrm>
            </p:grpSpPr>
            <p:sp>
              <p:nvSpPr>
                <p:cNvPr id="115" name="직사각형 114">
                  <a:extLst>
                    <a:ext uri="{FF2B5EF4-FFF2-40B4-BE49-F238E27FC236}">
                      <a16:creationId xmlns:a16="http://schemas.microsoft.com/office/drawing/2014/main" id="{89D470F3-93A3-4349-B861-4C13FDDEBFF2}"/>
                    </a:ext>
                  </a:extLst>
                </p:cNvPr>
                <p:cNvSpPr/>
                <p:nvPr/>
              </p:nvSpPr>
              <p:spPr>
                <a:xfrm>
                  <a:off x="3309257" y="2772229"/>
                  <a:ext cx="1335314" cy="1335314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6" name="직사각형 115">
                  <a:extLst>
                    <a:ext uri="{FF2B5EF4-FFF2-40B4-BE49-F238E27FC236}">
                      <a16:creationId xmlns:a16="http://schemas.microsoft.com/office/drawing/2014/main" id="{705CBA75-B76E-409E-8AB2-D547E6120FCE}"/>
                    </a:ext>
                  </a:extLst>
                </p:cNvPr>
                <p:cNvSpPr/>
                <p:nvPr/>
              </p:nvSpPr>
              <p:spPr>
                <a:xfrm>
                  <a:off x="4644571" y="2772229"/>
                  <a:ext cx="1335314" cy="1335314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7" name="직사각형 116">
                  <a:extLst>
                    <a:ext uri="{FF2B5EF4-FFF2-40B4-BE49-F238E27FC236}">
                      <a16:creationId xmlns:a16="http://schemas.microsoft.com/office/drawing/2014/main" id="{5F702A25-EFDF-437C-BBDA-EF1931FECC3D}"/>
                    </a:ext>
                  </a:extLst>
                </p:cNvPr>
                <p:cNvSpPr/>
                <p:nvPr/>
              </p:nvSpPr>
              <p:spPr>
                <a:xfrm>
                  <a:off x="4644571" y="4107543"/>
                  <a:ext cx="1335314" cy="1335314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8" name="직사각형 117">
                  <a:extLst>
                    <a:ext uri="{FF2B5EF4-FFF2-40B4-BE49-F238E27FC236}">
                      <a16:creationId xmlns:a16="http://schemas.microsoft.com/office/drawing/2014/main" id="{39186BA9-0EBB-4A14-BBAD-8AE63DDA1D07}"/>
                    </a:ext>
                  </a:extLst>
                </p:cNvPr>
                <p:cNvSpPr/>
                <p:nvPr/>
              </p:nvSpPr>
              <p:spPr>
                <a:xfrm>
                  <a:off x="3309257" y="4107543"/>
                  <a:ext cx="1335314" cy="1335314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6390635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BFA558-6954-411C-B82C-26A3F5218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394" y="329576"/>
            <a:ext cx="9897276" cy="563554"/>
          </a:xfrm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ko-KR" dirty="0">
                <a:ln>
                  <a:solidFill>
                    <a:schemeClr val="tx2">
                      <a:lumMod val="50000"/>
                    </a:schemeClr>
                  </a:solidFill>
                </a:ln>
                <a:solidFill>
                  <a:schemeClr val="tx2">
                    <a:lumMod val="50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Dimensionality Reduction</a:t>
            </a:r>
            <a:endParaRPr lang="ko-KR" altLang="en-US" dirty="0">
              <a:ln>
                <a:solidFill>
                  <a:schemeClr val="tx2">
                    <a:lumMod val="50000"/>
                  </a:schemeClr>
                </a:solidFill>
              </a:ln>
              <a:solidFill>
                <a:schemeClr val="tx2">
                  <a:lumMod val="50000"/>
                </a:schemeClr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4D6CC28-E25D-4F78-A447-9A5E526BE279}"/>
              </a:ext>
            </a:extLst>
          </p:cNvPr>
          <p:cNvSpPr txBox="1"/>
          <p:nvPr/>
        </p:nvSpPr>
        <p:spPr>
          <a:xfrm>
            <a:off x="935666" y="943166"/>
            <a:ext cx="11174818" cy="121571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pc="-150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Unsupervised Method: PCA</a:t>
            </a:r>
          </a:p>
          <a:p>
            <a:pPr marL="800080" lvl="1" indent="-34289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주성분 분석</a:t>
            </a:r>
            <a:endParaRPr lang="en-US" altLang="ko-KR" sz="1600" spc="-151" dirty="0">
              <a:solidFill>
                <a:sysClr val="windowText" lastClr="000000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marL="800080" lvl="1" indent="-34289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여러 변수가 통계적으로 서로 상관관계가 없도록 변환시키는 방법</a:t>
            </a:r>
            <a:endParaRPr lang="en-US" altLang="ko-KR" sz="1600" spc="-151" dirty="0">
              <a:solidFill>
                <a:sysClr val="windowText" lastClr="000000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EADDCC7-DD95-4668-9944-87801BF52224}"/>
              </a:ext>
            </a:extLst>
          </p:cNvPr>
          <p:cNvSpPr/>
          <p:nvPr/>
        </p:nvSpPr>
        <p:spPr>
          <a:xfrm>
            <a:off x="935666" y="2772229"/>
            <a:ext cx="414163" cy="31426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23A49D1-26E3-40F2-8368-7AEE16BB7F89}"/>
              </a:ext>
            </a:extLst>
          </p:cNvPr>
          <p:cNvSpPr/>
          <p:nvPr/>
        </p:nvSpPr>
        <p:spPr>
          <a:xfrm>
            <a:off x="1349829" y="2772229"/>
            <a:ext cx="414163" cy="31426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D746B848-5005-45DD-9836-B2CE47C7B142}"/>
                  </a:ext>
                </a:extLst>
              </p:cNvPr>
              <p:cNvSpPr/>
              <p:nvPr/>
            </p:nvSpPr>
            <p:spPr>
              <a:xfrm>
                <a:off x="1763992" y="2772229"/>
                <a:ext cx="414163" cy="314260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ko-KR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ko-KR" altLang="en-US">
                              <a:latin typeface="Cambria Math" panose="02040503050406030204" pitchFamily="18" charset="0"/>
                            </a:rPr>
                            <m:t>100</m:t>
                          </m:r>
                        </m:sub>
                      </m:sSub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D746B848-5005-45DD-9836-B2CE47C7B1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3992" y="2772229"/>
                <a:ext cx="414163" cy="3142605"/>
              </a:xfrm>
              <a:prstGeom prst="rect">
                <a:avLst/>
              </a:prstGeom>
              <a:blipFill>
                <a:blip r:embed="rId3"/>
                <a:stretch>
                  <a:fillRect l="-28571" r="-428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직사각형 7">
            <a:extLst>
              <a:ext uri="{FF2B5EF4-FFF2-40B4-BE49-F238E27FC236}">
                <a16:creationId xmlns:a16="http://schemas.microsoft.com/office/drawing/2014/main" id="{319FC278-5907-45FF-9039-A568F6430007}"/>
              </a:ext>
            </a:extLst>
          </p:cNvPr>
          <p:cNvSpPr/>
          <p:nvPr/>
        </p:nvSpPr>
        <p:spPr>
          <a:xfrm>
            <a:off x="2178155" y="2772229"/>
            <a:ext cx="414163" cy="31426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824982A0-8AA3-4F5F-9F6E-553ECCB3EC1E}"/>
                  </a:ext>
                </a:extLst>
              </p:cNvPr>
              <p:cNvSpPr txBox="1"/>
              <p:nvPr/>
            </p:nvSpPr>
            <p:spPr>
              <a:xfrm>
                <a:off x="1504850" y="2327056"/>
                <a:ext cx="51828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ko-KR" alt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ko-KR" altLang="en-US" i="0">
                              <a:latin typeface="Cambria Math" panose="02040503050406030204" pitchFamily="18" charset="0"/>
                            </a:rPr>
                            <m:t>100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824982A0-8AA3-4F5F-9F6E-553ECCB3EC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4850" y="2327056"/>
                <a:ext cx="518283" cy="276999"/>
              </a:xfrm>
              <a:prstGeom prst="rect">
                <a:avLst/>
              </a:prstGeom>
              <a:blipFill>
                <a:blip r:embed="rId4"/>
                <a:stretch>
                  <a:fillRect l="-8235" r="-1176" b="-2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8A38EAF1-C3DB-47A1-9B99-C85500F88A41}"/>
                  </a:ext>
                </a:extLst>
              </p:cNvPr>
              <p:cNvSpPr txBox="1"/>
              <p:nvPr/>
            </p:nvSpPr>
            <p:spPr>
              <a:xfrm>
                <a:off x="3536743" y="2347689"/>
                <a:ext cx="5370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ko-KR" alt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𝛴</m:t>
                          </m:r>
                        </m:e>
                        <m:sub>
                          <m:r>
                            <a:rPr lang="ko-KR" altLang="en-US" i="0">
                              <a:latin typeface="Cambria Math" panose="02040503050406030204" pitchFamily="18" charset="0"/>
                            </a:rPr>
                            <m:t>4×4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8A38EAF1-C3DB-47A1-9B99-C85500F88A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6743" y="2347689"/>
                <a:ext cx="537070" cy="276999"/>
              </a:xfrm>
              <a:prstGeom prst="rect">
                <a:avLst/>
              </a:prstGeom>
              <a:blipFill>
                <a:blip r:embed="rId5"/>
                <a:stretch>
                  <a:fillRect l="-6818" r="-2273" b="-1956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그룹 10">
            <a:extLst>
              <a:ext uri="{FF2B5EF4-FFF2-40B4-BE49-F238E27FC236}">
                <a16:creationId xmlns:a16="http://schemas.microsoft.com/office/drawing/2014/main" id="{F06489EF-6625-46DE-B94B-AD16407BA8D0}"/>
              </a:ext>
            </a:extLst>
          </p:cNvPr>
          <p:cNvGrpSpPr/>
          <p:nvPr/>
        </p:nvGrpSpPr>
        <p:grpSpPr>
          <a:xfrm>
            <a:off x="6750218" y="2086018"/>
            <a:ext cx="2735941" cy="3383935"/>
            <a:chOff x="5471885" y="2476323"/>
            <a:chExt cx="2735941" cy="3383935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0DECB83B-3D49-414E-8616-FDD4318DE437}"/>
                </a:ext>
              </a:extLst>
            </p:cNvPr>
            <p:cNvSpPr/>
            <p:nvPr/>
          </p:nvSpPr>
          <p:spPr>
            <a:xfrm>
              <a:off x="6234672" y="2772228"/>
              <a:ext cx="515257" cy="51525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79A4EE04-F9C3-4333-8EEA-5AC9CE11E9AF}"/>
                </a:ext>
              </a:extLst>
            </p:cNvPr>
            <p:cNvSpPr/>
            <p:nvPr/>
          </p:nvSpPr>
          <p:spPr>
            <a:xfrm>
              <a:off x="6961709" y="2772228"/>
              <a:ext cx="515257" cy="51525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DC5F2618-FFFA-4927-AE52-251CABBA3CC6}"/>
                </a:ext>
              </a:extLst>
            </p:cNvPr>
            <p:cNvSpPr/>
            <p:nvPr/>
          </p:nvSpPr>
          <p:spPr>
            <a:xfrm>
              <a:off x="7688941" y="2772228"/>
              <a:ext cx="515257" cy="51525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6C6A544C-79C2-474B-8F6B-70FC0EF964AA}"/>
                </a:ext>
              </a:extLst>
            </p:cNvPr>
            <p:cNvSpPr/>
            <p:nvPr/>
          </p:nvSpPr>
          <p:spPr>
            <a:xfrm>
              <a:off x="5478046" y="2772228"/>
              <a:ext cx="515257" cy="51525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99049C3E-DF64-4693-9290-EA43E3C71700}"/>
                </a:ext>
              </a:extLst>
            </p:cNvPr>
            <p:cNvGrpSpPr/>
            <p:nvPr/>
          </p:nvGrpSpPr>
          <p:grpSpPr>
            <a:xfrm>
              <a:off x="5471885" y="3802743"/>
              <a:ext cx="515257" cy="2057515"/>
              <a:chOff x="5471885" y="3802743"/>
              <a:chExt cx="515257" cy="2057515"/>
            </a:xfrm>
          </p:grpSpPr>
          <p:grpSp>
            <p:nvGrpSpPr>
              <p:cNvPr id="28" name="그룹 27">
                <a:extLst>
                  <a:ext uri="{FF2B5EF4-FFF2-40B4-BE49-F238E27FC236}">
                    <a16:creationId xmlns:a16="http://schemas.microsoft.com/office/drawing/2014/main" id="{ABC7E1B0-D5CD-499C-833F-0B2B677A5D72}"/>
                  </a:ext>
                </a:extLst>
              </p:cNvPr>
              <p:cNvGrpSpPr/>
              <p:nvPr/>
            </p:nvGrpSpPr>
            <p:grpSpPr>
              <a:xfrm>
                <a:off x="5471885" y="3802743"/>
                <a:ext cx="515257" cy="1030514"/>
                <a:chOff x="5471885" y="3802743"/>
                <a:chExt cx="515257" cy="1030514"/>
              </a:xfrm>
            </p:grpSpPr>
            <p:sp>
              <p:nvSpPr>
                <p:cNvPr id="22" name="직사각형 21">
                  <a:extLst>
                    <a:ext uri="{FF2B5EF4-FFF2-40B4-BE49-F238E27FC236}">
                      <a16:creationId xmlns:a16="http://schemas.microsoft.com/office/drawing/2014/main" id="{6326D68C-90D5-41DA-9575-4A2A3E09DF6E}"/>
                    </a:ext>
                  </a:extLst>
                </p:cNvPr>
                <p:cNvSpPr/>
                <p:nvPr/>
              </p:nvSpPr>
              <p:spPr>
                <a:xfrm>
                  <a:off x="5471885" y="3802743"/>
                  <a:ext cx="515257" cy="515257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6" name="직사각형 25">
                  <a:extLst>
                    <a:ext uri="{FF2B5EF4-FFF2-40B4-BE49-F238E27FC236}">
                      <a16:creationId xmlns:a16="http://schemas.microsoft.com/office/drawing/2014/main" id="{81502074-A1A4-43ED-8CC8-95B4D9B739A2}"/>
                    </a:ext>
                  </a:extLst>
                </p:cNvPr>
                <p:cNvSpPr/>
                <p:nvPr/>
              </p:nvSpPr>
              <p:spPr>
                <a:xfrm>
                  <a:off x="5471885" y="4318000"/>
                  <a:ext cx="515257" cy="515257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F507F5D3-96FB-4354-9FB8-6E955E8085B4}"/>
                  </a:ext>
                </a:extLst>
              </p:cNvPr>
              <p:cNvGrpSpPr/>
              <p:nvPr/>
            </p:nvGrpSpPr>
            <p:grpSpPr>
              <a:xfrm>
                <a:off x="5471885" y="4829744"/>
                <a:ext cx="515257" cy="1030514"/>
                <a:chOff x="5471885" y="3802743"/>
                <a:chExt cx="515257" cy="1030514"/>
              </a:xfrm>
            </p:grpSpPr>
            <p:sp>
              <p:nvSpPr>
                <p:cNvPr id="30" name="직사각형 29">
                  <a:extLst>
                    <a:ext uri="{FF2B5EF4-FFF2-40B4-BE49-F238E27FC236}">
                      <a16:creationId xmlns:a16="http://schemas.microsoft.com/office/drawing/2014/main" id="{B1E59725-2EBA-4449-8634-5B106ABC7C42}"/>
                    </a:ext>
                  </a:extLst>
                </p:cNvPr>
                <p:cNvSpPr/>
                <p:nvPr/>
              </p:nvSpPr>
              <p:spPr>
                <a:xfrm>
                  <a:off x="5471885" y="3802743"/>
                  <a:ext cx="515257" cy="515257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1" name="직사각형 30">
                  <a:extLst>
                    <a:ext uri="{FF2B5EF4-FFF2-40B4-BE49-F238E27FC236}">
                      <a16:creationId xmlns:a16="http://schemas.microsoft.com/office/drawing/2014/main" id="{F17E09D5-1B45-48EF-BEFD-5AA4BEDA2714}"/>
                    </a:ext>
                  </a:extLst>
                </p:cNvPr>
                <p:cNvSpPr/>
                <p:nvPr/>
              </p:nvSpPr>
              <p:spPr>
                <a:xfrm>
                  <a:off x="5471885" y="4318000"/>
                  <a:ext cx="515257" cy="515257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38BC8DC4-9EC3-4CF7-A3DB-985C3F812F2D}"/>
                </a:ext>
              </a:extLst>
            </p:cNvPr>
            <p:cNvGrpSpPr/>
            <p:nvPr/>
          </p:nvGrpSpPr>
          <p:grpSpPr>
            <a:xfrm>
              <a:off x="6234672" y="3802743"/>
              <a:ext cx="515257" cy="2057515"/>
              <a:chOff x="5471885" y="3802743"/>
              <a:chExt cx="515257" cy="2057515"/>
            </a:xfrm>
          </p:grpSpPr>
          <p:grpSp>
            <p:nvGrpSpPr>
              <p:cNvPr id="34" name="그룹 33">
                <a:extLst>
                  <a:ext uri="{FF2B5EF4-FFF2-40B4-BE49-F238E27FC236}">
                    <a16:creationId xmlns:a16="http://schemas.microsoft.com/office/drawing/2014/main" id="{C2EF053E-4C2B-4742-AF0B-A0923C392E48}"/>
                  </a:ext>
                </a:extLst>
              </p:cNvPr>
              <p:cNvGrpSpPr/>
              <p:nvPr/>
            </p:nvGrpSpPr>
            <p:grpSpPr>
              <a:xfrm>
                <a:off x="5471885" y="3802743"/>
                <a:ext cx="515257" cy="1030514"/>
                <a:chOff x="5471885" y="3802743"/>
                <a:chExt cx="515257" cy="1030514"/>
              </a:xfrm>
            </p:grpSpPr>
            <p:sp>
              <p:nvSpPr>
                <p:cNvPr id="38" name="직사각형 37">
                  <a:extLst>
                    <a:ext uri="{FF2B5EF4-FFF2-40B4-BE49-F238E27FC236}">
                      <a16:creationId xmlns:a16="http://schemas.microsoft.com/office/drawing/2014/main" id="{1A93DBD3-FEC5-4EF9-9CBC-11D85F7838E5}"/>
                    </a:ext>
                  </a:extLst>
                </p:cNvPr>
                <p:cNvSpPr/>
                <p:nvPr/>
              </p:nvSpPr>
              <p:spPr>
                <a:xfrm>
                  <a:off x="5471885" y="3802743"/>
                  <a:ext cx="515257" cy="515257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9" name="직사각형 38">
                  <a:extLst>
                    <a:ext uri="{FF2B5EF4-FFF2-40B4-BE49-F238E27FC236}">
                      <a16:creationId xmlns:a16="http://schemas.microsoft.com/office/drawing/2014/main" id="{CE2EBA86-1EAF-4A97-BC48-E4F095CF8EB3}"/>
                    </a:ext>
                  </a:extLst>
                </p:cNvPr>
                <p:cNvSpPr/>
                <p:nvPr/>
              </p:nvSpPr>
              <p:spPr>
                <a:xfrm>
                  <a:off x="5471885" y="4318000"/>
                  <a:ext cx="515257" cy="515257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35" name="그룹 34">
                <a:extLst>
                  <a:ext uri="{FF2B5EF4-FFF2-40B4-BE49-F238E27FC236}">
                    <a16:creationId xmlns:a16="http://schemas.microsoft.com/office/drawing/2014/main" id="{30FBACCC-EAA0-469D-AC02-F18D2800C6FE}"/>
                  </a:ext>
                </a:extLst>
              </p:cNvPr>
              <p:cNvGrpSpPr/>
              <p:nvPr/>
            </p:nvGrpSpPr>
            <p:grpSpPr>
              <a:xfrm>
                <a:off x="5471885" y="4829744"/>
                <a:ext cx="515257" cy="1030514"/>
                <a:chOff x="5471885" y="3802743"/>
                <a:chExt cx="515257" cy="1030514"/>
              </a:xfrm>
            </p:grpSpPr>
            <p:sp>
              <p:nvSpPr>
                <p:cNvPr id="36" name="직사각형 35">
                  <a:extLst>
                    <a:ext uri="{FF2B5EF4-FFF2-40B4-BE49-F238E27FC236}">
                      <a16:creationId xmlns:a16="http://schemas.microsoft.com/office/drawing/2014/main" id="{509C6AB8-D636-4B7B-8B7C-65208711186B}"/>
                    </a:ext>
                  </a:extLst>
                </p:cNvPr>
                <p:cNvSpPr/>
                <p:nvPr/>
              </p:nvSpPr>
              <p:spPr>
                <a:xfrm>
                  <a:off x="5471885" y="3802743"/>
                  <a:ext cx="515257" cy="515257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7" name="직사각형 36">
                  <a:extLst>
                    <a:ext uri="{FF2B5EF4-FFF2-40B4-BE49-F238E27FC236}">
                      <a16:creationId xmlns:a16="http://schemas.microsoft.com/office/drawing/2014/main" id="{51C22BEA-0382-4224-9743-56C121655A4C}"/>
                    </a:ext>
                  </a:extLst>
                </p:cNvPr>
                <p:cNvSpPr/>
                <p:nvPr/>
              </p:nvSpPr>
              <p:spPr>
                <a:xfrm>
                  <a:off x="5471885" y="4318000"/>
                  <a:ext cx="515257" cy="515257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5D683357-9347-4269-8725-840ABB517C9F}"/>
                </a:ext>
              </a:extLst>
            </p:cNvPr>
            <p:cNvGrpSpPr/>
            <p:nvPr/>
          </p:nvGrpSpPr>
          <p:grpSpPr>
            <a:xfrm>
              <a:off x="6961708" y="3802743"/>
              <a:ext cx="515257" cy="2057515"/>
              <a:chOff x="5471885" y="3802743"/>
              <a:chExt cx="515257" cy="2057515"/>
            </a:xfrm>
          </p:grpSpPr>
          <p:grpSp>
            <p:nvGrpSpPr>
              <p:cNvPr id="41" name="그룹 40">
                <a:extLst>
                  <a:ext uri="{FF2B5EF4-FFF2-40B4-BE49-F238E27FC236}">
                    <a16:creationId xmlns:a16="http://schemas.microsoft.com/office/drawing/2014/main" id="{CB069598-85BE-4AF0-86E7-57FDDA25692F}"/>
                  </a:ext>
                </a:extLst>
              </p:cNvPr>
              <p:cNvGrpSpPr/>
              <p:nvPr/>
            </p:nvGrpSpPr>
            <p:grpSpPr>
              <a:xfrm>
                <a:off x="5471885" y="3802743"/>
                <a:ext cx="515257" cy="1030514"/>
                <a:chOff x="5471885" y="3802743"/>
                <a:chExt cx="515257" cy="1030514"/>
              </a:xfrm>
            </p:grpSpPr>
            <p:sp>
              <p:nvSpPr>
                <p:cNvPr id="45" name="직사각형 44">
                  <a:extLst>
                    <a:ext uri="{FF2B5EF4-FFF2-40B4-BE49-F238E27FC236}">
                      <a16:creationId xmlns:a16="http://schemas.microsoft.com/office/drawing/2014/main" id="{42D2FCB8-D552-4B9B-A0CE-8A4F4C02C7E9}"/>
                    </a:ext>
                  </a:extLst>
                </p:cNvPr>
                <p:cNvSpPr/>
                <p:nvPr/>
              </p:nvSpPr>
              <p:spPr>
                <a:xfrm>
                  <a:off x="5471885" y="3802743"/>
                  <a:ext cx="515257" cy="515257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6" name="직사각형 45">
                  <a:extLst>
                    <a:ext uri="{FF2B5EF4-FFF2-40B4-BE49-F238E27FC236}">
                      <a16:creationId xmlns:a16="http://schemas.microsoft.com/office/drawing/2014/main" id="{51BF0508-A3DF-4323-A706-B741252E8398}"/>
                    </a:ext>
                  </a:extLst>
                </p:cNvPr>
                <p:cNvSpPr/>
                <p:nvPr/>
              </p:nvSpPr>
              <p:spPr>
                <a:xfrm>
                  <a:off x="5471885" y="4318000"/>
                  <a:ext cx="515257" cy="515257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42" name="그룹 41">
                <a:extLst>
                  <a:ext uri="{FF2B5EF4-FFF2-40B4-BE49-F238E27FC236}">
                    <a16:creationId xmlns:a16="http://schemas.microsoft.com/office/drawing/2014/main" id="{09D4C301-5410-46E6-9D49-F705C80B7C86}"/>
                  </a:ext>
                </a:extLst>
              </p:cNvPr>
              <p:cNvGrpSpPr/>
              <p:nvPr/>
            </p:nvGrpSpPr>
            <p:grpSpPr>
              <a:xfrm>
                <a:off x="5471885" y="4829744"/>
                <a:ext cx="515257" cy="1030514"/>
                <a:chOff x="5471885" y="3802743"/>
                <a:chExt cx="515257" cy="1030514"/>
              </a:xfrm>
            </p:grpSpPr>
            <p:sp>
              <p:nvSpPr>
                <p:cNvPr id="43" name="직사각형 42">
                  <a:extLst>
                    <a:ext uri="{FF2B5EF4-FFF2-40B4-BE49-F238E27FC236}">
                      <a16:creationId xmlns:a16="http://schemas.microsoft.com/office/drawing/2014/main" id="{6B8E5051-90CD-440D-8C75-128417810BC6}"/>
                    </a:ext>
                  </a:extLst>
                </p:cNvPr>
                <p:cNvSpPr/>
                <p:nvPr/>
              </p:nvSpPr>
              <p:spPr>
                <a:xfrm>
                  <a:off x="5471885" y="3802743"/>
                  <a:ext cx="515257" cy="515257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4" name="직사각형 43">
                  <a:extLst>
                    <a:ext uri="{FF2B5EF4-FFF2-40B4-BE49-F238E27FC236}">
                      <a16:creationId xmlns:a16="http://schemas.microsoft.com/office/drawing/2014/main" id="{4D863A20-8E85-4D71-A697-1B7DC9971276}"/>
                    </a:ext>
                  </a:extLst>
                </p:cNvPr>
                <p:cNvSpPr/>
                <p:nvPr/>
              </p:nvSpPr>
              <p:spPr>
                <a:xfrm>
                  <a:off x="5471885" y="4318000"/>
                  <a:ext cx="515257" cy="515257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1BE30EFA-CCD3-486C-ABD3-8148946ECE59}"/>
                </a:ext>
              </a:extLst>
            </p:cNvPr>
            <p:cNvGrpSpPr/>
            <p:nvPr/>
          </p:nvGrpSpPr>
          <p:grpSpPr>
            <a:xfrm>
              <a:off x="7692569" y="3802743"/>
              <a:ext cx="515257" cy="2057515"/>
              <a:chOff x="5471885" y="3802743"/>
              <a:chExt cx="515257" cy="2057515"/>
            </a:xfrm>
          </p:grpSpPr>
          <p:grpSp>
            <p:nvGrpSpPr>
              <p:cNvPr id="48" name="그룹 47">
                <a:extLst>
                  <a:ext uri="{FF2B5EF4-FFF2-40B4-BE49-F238E27FC236}">
                    <a16:creationId xmlns:a16="http://schemas.microsoft.com/office/drawing/2014/main" id="{57BB3CF5-F036-4DAA-9405-57EE208EEEC3}"/>
                  </a:ext>
                </a:extLst>
              </p:cNvPr>
              <p:cNvGrpSpPr/>
              <p:nvPr/>
            </p:nvGrpSpPr>
            <p:grpSpPr>
              <a:xfrm>
                <a:off x="5471885" y="3802743"/>
                <a:ext cx="515257" cy="1030514"/>
                <a:chOff x="5471885" y="3802743"/>
                <a:chExt cx="515257" cy="1030514"/>
              </a:xfrm>
            </p:grpSpPr>
            <p:sp>
              <p:nvSpPr>
                <p:cNvPr id="52" name="직사각형 51">
                  <a:extLst>
                    <a:ext uri="{FF2B5EF4-FFF2-40B4-BE49-F238E27FC236}">
                      <a16:creationId xmlns:a16="http://schemas.microsoft.com/office/drawing/2014/main" id="{6CD7964A-4805-44E2-9C47-695F5D49B488}"/>
                    </a:ext>
                  </a:extLst>
                </p:cNvPr>
                <p:cNvSpPr/>
                <p:nvPr/>
              </p:nvSpPr>
              <p:spPr>
                <a:xfrm>
                  <a:off x="5471885" y="3802743"/>
                  <a:ext cx="515257" cy="515257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3" name="직사각형 52">
                  <a:extLst>
                    <a:ext uri="{FF2B5EF4-FFF2-40B4-BE49-F238E27FC236}">
                      <a16:creationId xmlns:a16="http://schemas.microsoft.com/office/drawing/2014/main" id="{AE1DA9FA-748D-40F4-A80C-6053FF7C82E2}"/>
                    </a:ext>
                  </a:extLst>
                </p:cNvPr>
                <p:cNvSpPr/>
                <p:nvPr/>
              </p:nvSpPr>
              <p:spPr>
                <a:xfrm>
                  <a:off x="5471885" y="4318000"/>
                  <a:ext cx="515257" cy="515257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49" name="그룹 48">
                <a:extLst>
                  <a:ext uri="{FF2B5EF4-FFF2-40B4-BE49-F238E27FC236}">
                    <a16:creationId xmlns:a16="http://schemas.microsoft.com/office/drawing/2014/main" id="{ACDA0159-D03A-434E-88C2-FA5A42FAF717}"/>
                  </a:ext>
                </a:extLst>
              </p:cNvPr>
              <p:cNvGrpSpPr/>
              <p:nvPr/>
            </p:nvGrpSpPr>
            <p:grpSpPr>
              <a:xfrm>
                <a:off x="5471885" y="4829744"/>
                <a:ext cx="515257" cy="1030514"/>
                <a:chOff x="5471885" y="3802743"/>
                <a:chExt cx="515257" cy="1030514"/>
              </a:xfrm>
            </p:grpSpPr>
            <p:sp>
              <p:nvSpPr>
                <p:cNvPr id="50" name="직사각형 49">
                  <a:extLst>
                    <a:ext uri="{FF2B5EF4-FFF2-40B4-BE49-F238E27FC236}">
                      <a16:creationId xmlns:a16="http://schemas.microsoft.com/office/drawing/2014/main" id="{BB1515D1-2CFD-4DB5-B83C-3714879D4035}"/>
                    </a:ext>
                  </a:extLst>
                </p:cNvPr>
                <p:cNvSpPr/>
                <p:nvPr/>
              </p:nvSpPr>
              <p:spPr>
                <a:xfrm>
                  <a:off x="5471885" y="3802743"/>
                  <a:ext cx="515257" cy="515257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1" name="직사각형 50">
                  <a:extLst>
                    <a:ext uri="{FF2B5EF4-FFF2-40B4-BE49-F238E27FC236}">
                      <a16:creationId xmlns:a16="http://schemas.microsoft.com/office/drawing/2014/main" id="{6EA7C27B-B498-4B63-B1C9-C46BF48384AD}"/>
                    </a:ext>
                  </a:extLst>
                </p:cNvPr>
                <p:cNvSpPr/>
                <p:nvPr/>
              </p:nvSpPr>
              <p:spPr>
                <a:xfrm>
                  <a:off x="5471885" y="4318000"/>
                  <a:ext cx="515257" cy="515257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471C3D38-F5A6-4A56-92EB-B89B7D9F0C99}"/>
                    </a:ext>
                  </a:extLst>
                </p:cNvPr>
                <p:cNvSpPr txBox="1"/>
                <p:nvPr/>
              </p:nvSpPr>
              <p:spPr>
                <a:xfrm>
                  <a:off x="5595032" y="2476323"/>
                  <a:ext cx="30399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ko-KR" altLang="en-US" i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471C3D38-F5A6-4A56-92EB-B89B7D9F0C9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95032" y="2476323"/>
                  <a:ext cx="303993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14286" r="-4082" b="-19565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E28360BF-CC62-4CC2-955B-BABCFF0725B4}"/>
                    </a:ext>
                  </a:extLst>
                </p:cNvPr>
                <p:cNvSpPr txBox="1"/>
                <p:nvPr/>
              </p:nvSpPr>
              <p:spPr>
                <a:xfrm>
                  <a:off x="6371078" y="2476323"/>
                  <a:ext cx="30931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altLang="ko-KR" b="0" i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E28360BF-CC62-4CC2-955B-BABCFF0725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71078" y="2476323"/>
                  <a:ext cx="309315" cy="276999"/>
                </a:xfrm>
                <a:prstGeom prst="rect">
                  <a:avLst/>
                </a:prstGeom>
                <a:blipFill>
                  <a:blip r:embed="rId7"/>
                  <a:stretch>
                    <a:fillRect l="-13725" r="-1961" b="-19565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1ACF326A-8F52-4BA3-9901-BE2057DF7914}"/>
                    </a:ext>
                  </a:extLst>
                </p:cNvPr>
                <p:cNvSpPr txBox="1"/>
                <p:nvPr/>
              </p:nvSpPr>
              <p:spPr>
                <a:xfrm>
                  <a:off x="7067339" y="2476323"/>
                  <a:ext cx="30931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altLang="ko-KR" b="0" i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1ACF326A-8F52-4BA3-9901-BE2057DF791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67339" y="2476323"/>
                  <a:ext cx="309315" cy="276999"/>
                </a:xfrm>
                <a:prstGeom prst="rect">
                  <a:avLst/>
                </a:prstGeom>
                <a:blipFill>
                  <a:blip r:embed="rId8"/>
                  <a:stretch>
                    <a:fillRect l="-13725" r="-3922" b="-19565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9E1D60C5-054A-43E5-950A-AD497260158F}"/>
                    </a:ext>
                  </a:extLst>
                </p:cNvPr>
                <p:cNvSpPr txBox="1"/>
                <p:nvPr/>
              </p:nvSpPr>
              <p:spPr>
                <a:xfrm>
                  <a:off x="7794572" y="2476323"/>
                  <a:ext cx="30931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altLang="ko-KR" b="0" i="0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9E1D60C5-054A-43E5-950A-AD497260158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94572" y="2476323"/>
                  <a:ext cx="309315" cy="276999"/>
                </a:xfrm>
                <a:prstGeom prst="rect">
                  <a:avLst/>
                </a:prstGeom>
                <a:blipFill>
                  <a:blip r:embed="rId9"/>
                  <a:stretch>
                    <a:fillRect l="-13725" r="-3922" b="-19565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직사각형 59">
                  <a:extLst>
                    <a:ext uri="{FF2B5EF4-FFF2-40B4-BE49-F238E27FC236}">
                      <a16:creationId xmlns:a16="http://schemas.microsoft.com/office/drawing/2014/main" id="{B3612A04-6AFD-4F3C-8F53-22150AE032C9}"/>
                    </a:ext>
                  </a:extLst>
                </p:cNvPr>
                <p:cNvSpPr/>
                <p:nvPr/>
              </p:nvSpPr>
              <p:spPr>
                <a:xfrm>
                  <a:off x="5491755" y="3360448"/>
                  <a:ext cx="475515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60" name="직사각형 59">
                  <a:extLst>
                    <a:ext uri="{FF2B5EF4-FFF2-40B4-BE49-F238E27FC236}">
                      <a16:creationId xmlns:a16="http://schemas.microsoft.com/office/drawing/2014/main" id="{B3612A04-6AFD-4F3C-8F53-22150AE032C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91755" y="3360448"/>
                  <a:ext cx="475515" cy="369332"/>
                </a:xfrm>
                <a:prstGeom prst="rect">
                  <a:avLst/>
                </a:prstGeom>
                <a:blipFill>
                  <a:blip r:embed="rId10"/>
                  <a:stretch>
                    <a:fillRect b="-163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직사각형 60">
                  <a:extLst>
                    <a:ext uri="{FF2B5EF4-FFF2-40B4-BE49-F238E27FC236}">
                      <a16:creationId xmlns:a16="http://schemas.microsoft.com/office/drawing/2014/main" id="{AB22D6FF-0FB9-41BF-BD58-3FE542244590}"/>
                    </a:ext>
                  </a:extLst>
                </p:cNvPr>
                <p:cNvSpPr/>
                <p:nvPr/>
              </p:nvSpPr>
              <p:spPr>
                <a:xfrm>
                  <a:off x="6981578" y="3360448"/>
                  <a:ext cx="480837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61" name="직사각형 60">
                  <a:extLst>
                    <a:ext uri="{FF2B5EF4-FFF2-40B4-BE49-F238E27FC236}">
                      <a16:creationId xmlns:a16="http://schemas.microsoft.com/office/drawing/2014/main" id="{AB22D6FF-0FB9-41BF-BD58-3FE54224459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81578" y="3360448"/>
                  <a:ext cx="480837" cy="369332"/>
                </a:xfrm>
                <a:prstGeom prst="rect">
                  <a:avLst/>
                </a:prstGeom>
                <a:blipFill>
                  <a:blip r:embed="rId11"/>
                  <a:stretch>
                    <a:fillRect b="-163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직사각형 61">
                  <a:extLst>
                    <a:ext uri="{FF2B5EF4-FFF2-40B4-BE49-F238E27FC236}">
                      <a16:creationId xmlns:a16="http://schemas.microsoft.com/office/drawing/2014/main" id="{3C458F8A-D466-4C1C-B978-0B3FFF9AD1BB}"/>
                    </a:ext>
                  </a:extLst>
                </p:cNvPr>
                <p:cNvSpPr/>
                <p:nvPr/>
              </p:nvSpPr>
              <p:spPr>
                <a:xfrm>
                  <a:off x="7688941" y="3360448"/>
                  <a:ext cx="480837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62" name="직사각형 61">
                  <a:extLst>
                    <a:ext uri="{FF2B5EF4-FFF2-40B4-BE49-F238E27FC236}">
                      <a16:creationId xmlns:a16="http://schemas.microsoft.com/office/drawing/2014/main" id="{3C458F8A-D466-4C1C-B978-0B3FFF9AD1B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88941" y="3360448"/>
                  <a:ext cx="480837" cy="369332"/>
                </a:xfrm>
                <a:prstGeom prst="rect">
                  <a:avLst/>
                </a:prstGeom>
                <a:blipFill>
                  <a:blip r:embed="rId12"/>
                  <a:stretch>
                    <a:fillRect b="-163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직사각형 62">
                  <a:extLst>
                    <a:ext uri="{FF2B5EF4-FFF2-40B4-BE49-F238E27FC236}">
                      <a16:creationId xmlns:a16="http://schemas.microsoft.com/office/drawing/2014/main" id="{04084280-7860-46A8-9DD3-8E1FB6304AD4}"/>
                    </a:ext>
                  </a:extLst>
                </p:cNvPr>
                <p:cNvSpPr/>
                <p:nvPr/>
              </p:nvSpPr>
              <p:spPr>
                <a:xfrm>
                  <a:off x="6274215" y="3360448"/>
                  <a:ext cx="480837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63" name="직사각형 62">
                  <a:extLst>
                    <a:ext uri="{FF2B5EF4-FFF2-40B4-BE49-F238E27FC236}">
                      <a16:creationId xmlns:a16="http://schemas.microsoft.com/office/drawing/2014/main" id="{04084280-7860-46A8-9DD3-8E1FB6304AD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74215" y="3360448"/>
                  <a:ext cx="480837" cy="369332"/>
                </a:xfrm>
                <a:prstGeom prst="rect">
                  <a:avLst/>
                </a:prstGeom>
                <a:blipFill>
                  <a:blip r:embed="rId13"/>
                  <a:stretch>
                    <a:fillRect b="-163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A7435711-867A-4AC9-8BC5-2077FEC35966}"/>
                  </a:ext>
                </a:extLst>
              </p:cNvPr>
              <p:cNvSpPr txBox="1"/>
              <p:nvPr/>
            </p:nvSpPr>
            <p:spPr>
              <a:xfrm>
                <a:off x="1011555" y="4084072"/>
                <a:ext cx="286489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ko-KR" alt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ko-KR" altLang="en-US" sz="16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600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A7435711-867A-4AC9-8BC5-2077FEC359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1555" y="4084072"/>
                <a:ext cx="286489" cy="246221"/>
              </a:xfrm>
              <a:prstGeom prst="rect">
                <a:avLst/>
              </a:prstGeom>
              <a:blipFill>
                <a:blip r:embed="rId14"/>
                <a:stretch>
                  <a:fillRect l="-12766" b="-2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79A667CC-38BE-483B-801A-43DF4F5872FB}"/>
                  </a:ext>
                </a:extLst>
              </p:cNvPr>
              <p:cNvSpPr txBox="1"/>
              <p:nvPr/>
            </p:nvSpPr>
            <p:spPr>
              <a:xfrm>
                <a:off x="1421809" y="4084072"/>
                <a:ext cx="291234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ko-KR" alt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ko-KR" sz="16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600" dirty="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79A667CC-38BE-483B-801A-43DF4F5872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1809" y="4084072"/>
                <a:ext cx="291234" cy="246221"/>
              </a:xfrm>
              <a:prstGeom prst="rect">
                <a:avLst/>
              </a:prstGeom>
              <a:blipFill>
                <a:blip r:embed="rId15"/>
                <a:stretch>
                  <a:fillRect l="-10417" b="-2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96E285AD-8357-4DE1-9292-E926D52E3035}"/>
                  </a:ext>
                </a:extLst>
              </p:cNvPr>
              <p:cNvSpPr txBox="1"/>
              <p:nvPr/>
            </p:nvSpPr>
            <p:spPr>
              <a:xfrm>
                <a:off x="1827829" y="4084072"/>
                <a:ext cx="291234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ko-KR" alt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ko-KR" sz="1600" b="0" i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1600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96E285AD-8357-4DE1-9292-E926D52E30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7829" y="4084072"/>
                <a:ext cx="291234" cy="246221"/>
              </a:xfrm>
              <a:prstGeom prst="rect">
                <a:avLst/>
              </a:prstGeom>
              <a:blipFill>
                <a:blip r:embed="rId16"/>
                <a:stretch>
                  <a:fillRect l="-12500" b="-2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34D876CB-8CD5-4EC0-A007-080916C05759}"/>
                  </a:ext>
                </a:extLst>
              </p:cNvPr>
              <p:cNvSpPr txBox="1"/>
              <p:nvPr/>
            </p:nvSpPr>
            <p:spPr>
              <a:xfrm>
                <a:off x="2250135" y="4084072"/>
                <a:ext cx="291234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ko-KR" alt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ko-KR" sz="1600" b="0" i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ko-KR" altLang="en-US" sz="1600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34D876CB-8CD5-4EC0-A007-080916C057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0135" y="4084072"/>
                <a:ext cx="291234" cy="246221"/>
              </a:xfrm>
              <a:prstGeom prst="rect">
                <a:avLst/>
              </a:prstGeom>
              <a:blipFill>
                <a:blip r:embed="rId17"/>
                <a:stretch>
                  <a:fillRect l="-10417" b="-2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그룹 4">
            <a:extLst>
              <a:ext uri="{FF2B5EF4-FFF2-40B4-BE49-F238E27FC236}">
                <a16:creationId xmlns:a16="http://schemas.microsoft.com/office/drawing/2014/main" id="{65EACD3C-A140-4254-85AB-4ABD2126F9A0}"/>
              </a:ext>
            </a:extLst>
          </p:cNvPr>
          <p:cNvGrpSpPr/>
          <p:nvPr/>
        </p:nvGrpSpPr>
        <p:grpSpPr>
          <a:xfrm>
            <a:off x="3309257" y="2772229"/>
            <a:ext cx="2061814" cy="2057515"/>
            <a:chOff x="3309257" y="2772229"/>
            <a:chExt cx="2061814" cy="2057515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1B6623C2-504B-40A6-BDAA-DFE02180259B}"/>
                </a:ext>
              </a:extLst>
            </p:cNvPr>
            <p:cNvGrpSpPr/>
            <p:nvPr/>
          </p:nvGrpSpPr>
          <p:grpSpPr>
            <a:xfrm>
              <a:off x="3309257" y="2772229"/>
              <a:ext cx="2061814" cy="1030514"/>
              <a:chOff x="3309257" y="2772229"/>
              <a:chExt cx="2061814" cy="1030514"/>
            </a:xfrm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53EFD53F-3E34-4755-9C0F-E58DD88F9D35}"/>
                  </a:ext>
                </a:extLst>
              </p:cNvPr>
              <p:cNvGrpSpPr/>
              <p:nvPr/>
            </p:nvGrpSpPr>
            <p:grpSpPr>
              <a:xfrm>
                <a:off x="3309257" y="2772229"/>
                <a:ext cx="1030514" cy="1030514"/>
                <a:chOff x="3309257" y="2772229"/>
                <a:chExt cx="2670628" cy="2670628"/>
              </a:xfrm>
            </p:grpSpPr>
            <p:sp>
              <p:nvSpPr>
                <p:cNvPr id="9" name="직사각형 8">
                  <a:extLst>
                    <a:ext uri="{FF2B5EF4-FFF2-40B4-BE49-F238E27FC236}">
                      <a16:creationId xmlns:a16="http://schemas.microsoft.com/office/drawing/2014/main" id="{D5F481C8-3248-4469-B73B-D256E2301054}"/>
                    </a:ext>
                  </a:extLst>
                </p:cNvPr>
                <p:cNvSpPr/>
                <p:nvPr/>
              </p:nvSpPr>
              <p:spPr>
                <a:xfrm>
                  <a:off x="3309257" y="2772229"/>
                  <a:ext cx="1335314" cy="1335314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" name="직사각형 12">
                  <a:extLst>
                    <a:ext uri="{FF2B5EF4-FFF2-40B4-BE49-F238E27FC236}">
                      <a16:creationId xmlns:a16="http://schemas.microsoft.com/office/drawing/2014/main" id="{2B3B481A-81D3-4795-AD0F-40BEC764C685}"/>
                    </a:ext>
                  </a:extLst>
                </p:cNvPr>
                <p:cNvSpPr/>
                <p:nvPr/>
              </p:nvSpPr>
              <p:spPr>
                <a:xfrm>
                  <a:off x="4644571" y="2772229"/>
                  <a:ext cx="1335314" cy="1335314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" name="직사각형 13">
                  <a:extLst>
                    <a:ext uri="{FF2B5EF4-FFF2-40B4-BE49-F238E27FC236}">
                      <a16:creationId xmlns:a16="http://schemas.microsoft.com/office/drawing/2014/main" id="{4DFBA472-B29C-4471-933D-12BD8C4F8AD8}"/>
                    </a:ext>
                  </a:extLst>
                </p:cNvPr>
                <p:cNvSpPr/>
                <p:nvPr/>
              </p:nvSpPr>
              <p:spPr>
                <a:xfrm>
                  <a:off x="4644571" y="4107543"/>
                  <a:ext cx="1335314" cy="1335314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" name="직사각형 15">
                  <a:extLst>
                    <a:ext uri="{FF2B5EF4-FFF2-40B4-BE49-F238E27FC236}">
                      <a16:creationId xmlns:a16="http://schemas.microsoft.com/office/drawing/2014/main" id="{7E737F94-92C0-4D6B-9A5E-E466E6C14454}"/>
                    </a:ext>
                  </a:extLst>
                </p:cNvPr>
                <p:cNvSpPr/>
                <p:nvPr/>
              </p:nvSpPr>
              <p:spPr>
                <a:xfrm>
                  <a:off x="3309257" y="4107543"/>
                  <a:ext cx="1335314" cy="1335314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65" name="그룹 64">
                <a:extLst>
                  <a:ext uri="{FF2B5EF4-FFF2-40B4-BE49-F238E27FC236}">
                    <a16:creationId xmlns:a16="http://schemas.microsoft.com/office/drawing/2014/main" id="{5466ED78-6309-4A82-BA77-A2FD586CECA6}"/>
                  </a:ext>
                </a:extLst>
              </p:cNvPr>
              <p:cNvGrpSpPr/>
              <p:nvPr/>
            </p:nvGrpSpPr>
            <p:grpSpPr>
              <a:xfrm>
                <a:off x="4340557" y="2772229"/>
                <a:ext cx="1030514" cy="1030514"/>
                <a:chOff x="3309257" y="2772229"/>
                <a:chExt cx="2670628" cy="2670628"/>
              </a:xfrm>
            </p:grpSpPr>
            <p:sp>
              <p:nvSpPr>
                <p:cNvPr id="66" name="직사각형 65">
                  <a:extLst>
                    <a:ext uri="{FF2B5EF4-FFF2-40B4-BE49-F238E27FC236}">
                      <a16:creationId xmlns:a16="http://schemas.microsoft.com/office/drawing/2014/main" id="{DEA6C0BD-2F59-4668-BF6D-AE833BDE8ED6}"/>
                    </a:ext>
                  </a:extLst>
                </p:cNvPr>
                <p:cNvSpPr/>
                <p:nvPr/>
              </p:nvSpPr>
              <p:spPr>
                <a:xfrm>
                  <a:off x="3309257" y="2772229"/>
                  <a:ext cx="1335314" cy="1335314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0" name="직사각형 69">
                  <a:extLst>
                    <a:ext uri="{FF2B5EF4-FFF2-40B4-BE49-F238E27FC236}">
                      <a16:creationId xmlns:a16="http://schemas.microsoft.com/office/drawing/2014/main" id="{8C11828D-4CB9-4957-B874-4A0A735CAFE2}"/>
                    </a:ext>
                  </a:extLst>
                </p:cNvPr>
                <p:cNvSpPr/>
                <p:nvPr/>
              </p:nvSpPr>
              <p:spPr>
                <a:xfrm>
                  <a:off x="4644571" y="2772229"/>
                  <a:ext cx="1335314" cy="1335314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1" name="직사각형 70">
                  <a:extLst>
                    <a:ext uri="{FF2B5EF4-FFF2-40B4-BE49-F238E27FC236}">
                      <a16:creationId xmlns:a16="http://schemas.microsoft.com/office/drawing/2014/main" id="{43B61D4A-DF30-41DB-88A0-B66025D6E618}"/>
                    </a:ext>
                  </a:extLst>
                </p:cNvPr>
                <p:cNvSpPr/>
                <p:nvPr/>
              </p:nvSpPr>
              <p:spPr>
                <a:xfrm>
                  <a:off x="4644571" y="4107543"/>
                  <a:ext cx="1335314" cy="1335314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2" name="직사각형 71">
                  <a:extLst>
                    <a:ext uri="{FF2B5EF4-FFF2-40B4-BE49-F238E27FC236}">
                      <a16:creationId xmlns:a16="http://schemas.microsoft.com/office/drawing/2014/main" id="{77B72CA6-2B5A-4738-B998-27AF698F0823}"/>
                    </a:ext>
                  </a:extLst>
                </p:cNvPr>
                <p:cNvSpPr/>
                <p:nvPr/>
              </p:nvSpPr>
              <p:spPr>
                <a:xfrm>
                  <a:off x="3309257" y="4107543"/>
                  <a:ext cx="1335314" cy="1335314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73" name="그룹 72">
              <a:extLst>
                <a:ext uri="{FF2B5EF4-FFF2-40B4-BE49-F238E27FC236}">
                  <a16:creationId xmlns:a16="http://schemas.microsoft.com/office/drawing/2014/main" id="{923D7FFD-D1B1-4900-8806-4FC7D3F2E380}"/>
                </a:ext>
              </a:extLst>
            </p:cNvPr>
            <p:cNvGrpSpPr/>
            <p:nvPr/>
          </p:nvGrpSpPr>
          <p:grpSpPr>
            <a:xfrm>
              <a:off x="3309257" y="3799230"/>
              <a:ext cx="2061814" cy="1030514"/>
              <a:chOff x="3309257" y="2772229"/>
              <a:chExt cx="2061814" cy="1030514"/>
            </a:xfrm>
          </p:grpSpPr>
          <p:grpSp>
            <p:nvGrpSpPr>
              <p:cNvPr id="74" name="그룹 73">
                <a:extLst>
                  <a:ext uri="{FF2B5EF4-FFF2-40B4-BE49-F238E27FC236}">
                    <a16:creationId xmlns:a16="http://schemas.microsoft.com/office/drawing/2014/main" id="{13D6EFEC-73DF-44C6-8810-BF41E3A9D9A8}"/>
                  </a:ext>
                </a:extLst>
              </p:cNvPr>
              <p:cNvGrpSpPr/>
              <p:nvPr/>
            </p:nvGrpSpPr>
            <p:grpSpPr>
              <a:xfrm>
                <a:off x="3309257" y="2772229"/>
                <a:ext cx="1030514" cy="1030514"/>
                <a:chOff x="3309257" y="2772229"/>
                <a:chExt cx="2670628" cy="2670628"/>
              </a:xfrm>
            </p:grpSpPr>
            <p:sp>
              <p:nvSpPr>
                <p:cNvPr id="80" name="직사각형 79">
                  <a:extLst>
                    <a:ext uri="{FF2B5EF4-FFF2-40B4-BE49-F238E27FC236}">
                      <a16:creationId xmlns:a16="http://schemas.microsoft.com/office/drawing/2014/main" id="{24814588-8601-4616-85B6-EDA9180D2605}"/>
                    </a:ext>
                  </a:extLst>
                </p:cNvPr>
                <p:cNvSpPr/>
                <p:nvPr/>
              </p:nvSpPr>
              <p:spPr>
                <a:xfrm>
                  <a:off x="3309257" y="2772229"/>
                  <a:ext cx="1335314" cy="1335314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1" name="직사각형 80">
                  <a:extLst>
                    <a:ext uri="{FF2B5EF4-FFF2-40B4-BE49-F238E27FC236}">
                      <a16:creationId xmlns:a16="http://schemas.microsoft.com/office/drawing/2014/main" id="{275810BD-3B74-44E0-907C-00081F453426}"/>
                    </a:ext>
                  </a:extLst>
                </p:cNvPr>
                <p:cNvSpPr/>
                <p:nvPr/>
              </p:nvSpPr>
              <p:spPr>
                <a:xfrm>
                  <a:off x="4644571" y="2772229"/>
                  <a:ext cx="1335314" cy="1335314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2" name="직사각형 81">
                  <a:extLst>
                    <a:ext uri="{FF2B5EF4-FFF2-40B4-BE49-F238E27FC236}">
                      <a16:creationId xmlns:a16="http://schemas.microsoft.com/office/drawing/2014/main" id="{827DAFDE-47FB-4C2C-996D-5AC77C89BD1F}"/>
                    </a:ext>
                  </a:extLst>
                </p:cNvPr>
                <p:cNvSpPr/>
                <p:nvPr/>
              </p:nvSpPr>
              <p:spPr>
                <a:xfrm>
                  <a:off x="4644571" y="4107543"/>
                  <a:ext cx="1335314" cy="1335314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3" name="직사각형 82">
                  <a:extLst>
                    <a:ext uri="{FF2B5EF4-FFF2-40B4-BE49-F238E27FC236}">
                      <a16:creationId xmlns:a16="http://schemas.microsoft.com/office/drawing/2014/main" id="{4E290909-6D9D-46EF-9624-7F715FBAFDFA}"/>
                    </a:ext>
                  </a:extLst>
                </p:cNvPr>
                <p:cNvSpPr/>
                <p:nvPr/>
              </p:nvSpPr>
              <p:spPr>
                <a:xfrm>
                  <a:off x="3309257" y="4107543"/>
                  <a:ext cx="1335314" cy="1335314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75" name="그룹 74">
                <a:extLst>
                  <a:ext uri="{FF2B5EF4-FFF2-40B4-BE49-F238E27FC236}">
                    <a16:creationId xmlns:a16="http://schemas.microsoft.com/office/drawing/2014/main" id="{3D2FAC65-1D3D-4561-8891-CD20C105DB15}"/>
                  </a:ext>
                </a:extLst>
              </p:cNvPr>
              <p:cNvGrpSpPr/>
              <p:nvPr/>
            </p:nvGrpSpPr>
            <p:grpSpPr>
              <a:xfrm>
                <a:off x="4340557" y="2772229"/>
                <a:ext cx="1030514" cy="1030514"/>
                <a:chOff x="3309257" y="2772229"/>
                <a:chExt cx="2670628" cy="2670628"/>
              </a:xfrm>
            </p:grpSpPr>
            <p:sp>
              <p:nvSpPr>
                <p:cNvPr id="76" name="직사각형 75">
                  <a:extLst>
                    <a:ext uri="{FF2B5EF4-FFF2-40B4-BE49-F238E27FC236}">
                      <a16:creationId xmlns:a16="http://schemas.microsoft.com/office/drawing/2014/main" id="{344A5692-8065-40E0-821F-17AE425977C6}"/>
                    </a:ext>
                  </a:extLst>
                </p:cNvPr>
                <p:cNvSpPr/>
                <p:nvPr/>
              </p:nvSpPr>
              <p:spPr>
                <a:xfrm>
                  <a:off x="3309257" y="2772229"/>
                  <a:ext cx="1335314" cy="1335314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7" name="직사각형 76">
                  <a:extLst>
                    <a:ext uri="{FF2B5EF4-FFF2-40B4-BE49-F238E27FC236}">
                      <a16:creationId xmlns:a16="http://schemas.microsoft.com/office/drawing/2014/main" id="{00FE2101-9A87-499C-9BB8-7BE9C40543F2}"/>
                    </a:ext>
                  </a:extLst>
                </p:cNvPr>
                <p:cNvSpPr/>
                <p:nvPr/>
              </p:nvSpPr>
              <p:spPr>
                <a:xfrm>
                  <a:off x="4644571" y="2772229"/>
                  <a:ext cx="1335314" cy="1335314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8" name="직사각형 77">
                  <a:extLst>
                    <a:ext uri="{FF2B5EF4-FFF2-40B4-BE49-F238E27FC236}">
                      <a16:creationId xmlns:a16="http://schemas.microsoft.com/office/drawing/2014/main" id="{99FB2046-B98A-4107-B834-98D3737F979B}"/>
                    </a:ext>
                  </a:extLst>
                </p:cNvPr>
                <p:cNvSpPr/>
                <p:nvPr/>
              </p:nvSpPr>
              <p:spPr>
                <a:xfrm>
                  <a:off x="4644571" y="4107543"/>
                  <a:ext cx="1335314" cy="1335314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9" name="직사각형 78">
                  <a:extLst>
                    <a:ext uri="{FF2B5EF4-FFF2-40B4-BE49-F238E27FC236}">
                      <a16:creationId xmlns:a16="http://schemas.microsoft.com/office/drawing/2014/main" id="{4ED1D436-CBC6-427E-8441-F0C527F7D703}"/>
                    </a:ext>
                  </a:extLst>
                </p:cNvPr>
                <p:cNvSpPr/>
                <p:nvPr/>
              </p:nvSpPr>
              <p:spPr>
                <a:xfrm>
                  <a:off x="3309257" y="4107543"/>
                  <a:ext cx="1335314" cy="1335314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A5597964-294C-4C6C-BA9B-EE44A763AF31}"/>
              </a:ext>
            </a:extLst>
          </p:cNvPr>
          <p:cNvSpPr/>
          <p:nvPr/>
        </p:nvSpPr>
        <p:spPr>
          <a:xfrm>
            <a:off x="7229466" y="1620139"/>
            <a:ext cx="35461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pc="-151" dirty="0" err="1">
                <a:solidFill>
                  <a:srgbClr val="FF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고유값</a:t>
            </a:r>
            <a:r>
              <a:rPr lang="ko-KR" altLang="en-US" spc="-151" dirty="0">
                <a:solidFill>
                  <a:srgbClr val="FF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spc="-151" dirty="0">
                <a:solidFill>
                  <a:srgbClr val="FF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= </a:t>
            </a:r>
            <a:r>
              <a:rPr lang="ko-KR" altLang="en-US" spc="-151" dirty="0">
                <a:solidFill>
                  <a:srgbClr val="FF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고유 벡터의 크기</a:t>
            </a:r>
            <a:r>
              <a:rPr lang="en-US" altLang="ko-KR" spc="-151" dirty="0">
                <a:solidFill>
                  <a:srgbClr val="FF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= </a:t>
            </a:r>
            <a:r>
              <a:rPr lang="ko-KR" altLang="en-US" spc="-151" dirty="0">
                <a:solidFill>
                  <a:srgbClr val="FF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분산의 크기</a:t>
            </a:r>
            <a:endParaRPr lang="ko-KR" altLang="en-US" dirty="0"/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0B6C91DE-3CD6-4C0E-90B3-4873CCA05214}"/>
              </a:ext>
            </a:extLst>
          </p:cNvPr>
          <p:cNvSpPr/>
          <p:nvPr/>
        </p:nvSpPr>
        <p:spPr>
          <a:xfrm>
            <a:off x="9631808" y="4254773"/>
            <a:ext cx="20776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pc="-151" dirty="0">
                <a:solidFill>
                  <a:srgbClr val="FF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고유 벡터 </a:t>
            </a:r>
            <a:r>
              <a:rPr lang="en-US" altLang="ko-KR" spc="-151" dirty="0">
                <a:solidFill>
                  <a:srgbClr val="FF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(</a:t>
            </a:r>
            <a:r>
              <a:rPr lang="ko-KR" altLang="en-US" spc="-151" dirty="0">
                <a:solidFill>
                  <a:srgbClr val="FF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분산의 방향</a:t>
            </a:r>
            <a:r>
              <a:rPr lang="en-US" altLang="ko-KR" spc="-151" dirty="0">
                <a:solidFill>
                  <a:srgbClr val="FF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)</a:t>
            </a:r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BB39A4F-A66A-4139-95F5-8BAA81D39253}"/>
              </a:ext>
            </a:extLst>
          </p:cNvPr>
          <p:cNvSpPr/>
          <p:nvPr/>
        </p:nvSpPr>
        <p:spPr>
          <a:xfrm>
            <a:off x="2178155" y="5943405"/>
            <a:ext cx="163827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Av=</a:t>
            </a:r>
            <a:r>
              <a:rPr lang="el-GR" altLang="ko-KR" sz="32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λ</a:t>
            </a:r>
            <a:r>
              <a:rPr lang="en-US" altLang="ko-KR" sz="32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v</a:t>
            </a:r>
            <a:endParaRPr lang="ko-KR" altLang="en-US" sz="3600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AD0D036-49A9-43EF-9E77-97010BF1647C}"/>
              </a:ext>
            </a:extLst>
          </p:cNvPr>
          <p:cNvSpPr/>
          <p:nvPr/>
        </p:nvSpPr>
        <p:spPr>
          <a:xfrm>
            <a:off x="3047246" y="5669872"/>
            <a:ext cx="8287995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189" lvl="1">
              <a:lnSpc>
                <a:spcPct val="150000"/>
              </a:lnSpc>
            </a:pPr>
            <a:r>
              <a:rPr lang="ko-KR" altLang="en-US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고유벡터</a:t>
            </a:r>
            <a:r>
              <a:rPr lang="en-US" altLang="ko-KR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:</a:t>
            </a:r>
            <a:r>
              <a:rPr lang="ko-KR" altLang="en-US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어떤 벡터에 선형변환을 취했을 때</a:t>
            </a:r>
            <a:r>
              <a:rPr lang="en-US" altLang="ko-KR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방향은 변하지 않고 크기만 변환되는 벡터 </a:t>
            </a:r>
            <a:r>
              <a:rPr lang="en-US" altLang="ko-KR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(</a:t>
            </a:r>
            <a:r>
              <a:rPr lang="ko-KR" altLang="en-US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보통 길이</a:t>
            </a:r>
            <a:r>
              <a:rPr lang="en-US" altLang="ko-KR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1</a:t>
            </a:r>
            <a:r>
              <a:rPr lang="ko-KR" altLang="en-US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로 정규화</a:t>
            </a:r>
            <a:r>
              <a:rPr lang="en-US" altLang="ko-KR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)</a:t>
            </a:r>
            <a:r>
              <a:rPr lang="ko-KR" altLang="en-US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</a:t>
            </a:r>
            <a:endParaRPr lang="en-US" altLang="ko-KR" sz="1600" spc="-151" dirty="0">
              <a:solidFill>
                <a:sysClr val="windowText" lastClr="000000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marL="457189" lvl="1">
              <a:lnSpc>
                <a:spcPct val="150000"/>
              </a:lnSpc>
            </a:pPr>
            <a:r>
              <a:rPr lang="ko-KR" altLang="en-US" sz="1600" spc="-151" dirty="0" err="1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고유값</a:t>
            </a:r>
            <a:r>
              <a:rPr lang="en-US" altLang="ko-KR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: </a:t>
            </a:r>
            <a:r>
              <a:rPr lang="ko-KR" altLang="en-US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고유벡터가 변환되는 ‘</a:t>
            </a:r>
            <a:r>
              <a:rPr lang="ko-KR" altLang="en-US" sz="1600" spc="-151" dirty="0" err="1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크기’를</a:t>
            </a:r>
            <a:r>
              <a:rPr lang="ko-KR" altLang="en-US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의미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BE023BB-0313-4AF7-BF52-C0255040BD30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1335241" y="5669872"/>
            <a:ext cx="371475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7262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BFA558-6954-411C-B82C-26A3F5218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394" y="329576"/>
            <a:ext cx="9897276" cy="563554"/>
          </a:xfrm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ko-KR" dirty="0">
                <a:ln>
                  <a:solidFill>
                    <a:schemeClr val="tx2">
                      <a:lumMod val="50000"/>
                    </a:schemeClr>
                  </a:solidFill>
                </a:ln>
                <a:solidFill>
                  <a:schemeClr val="tx2">
                    <a:lumMod val="50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Dimensionality Reduction</a:t>
            </a:r>
            <a:endParaRPr lang="ko-KR" altLang="en-US" dirty="0">
              <a:ln>
                <a:solidFill>
                  <a:schemeClr val="tx2">
                    <a:lumMod val="50000"/>
                  </a:schemeClr>
                </a:solidFill>
              </a:ln>
              <a:solidFill>
                <a:schemeClr val="tx2">
                  <a:lumMod val="50000"/>
                </a:schemeClr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4D6CC28-E25D-4F78-A447-9A5E526BE279}"/>
              </a:ext>
            </a:extLst>
          </p:cNvPr>
          <p:cNvSpPr txBox="1"/>
          <p:nvPr/>
        </p:nvSpPr>
        <p:spPr>
          <a:xfrm>
            <a:off x="935666" y="943166"/>
            <a:ext cx="11174818" cy="125803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pc="-150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Unsupervised Method: Multi-dimensional scaling (MDS)</a:t>
            </a:r>
          </a:p>
          <a:p>
            <a:pPr marL="800080" lvl="1" indent="-34289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다차원 척도법은 </a:t>
            </a:r>
            <a:r>
              <a:rPr lang="en-US" altLang="ko-KR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D </a:t>
            </a:r>
            <a:r>
              <a:rPr lang="ko-KR" altLang="en-US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차원에 존재하는 객체를 저차원으로 축소시키되 객체 간 거리를 유지하는 것을 목표함</a:t>
            </a:r>
            <a:endParaRPr lang="en-US" altLang="ko-KR" sz="1600" spc="-151" dirty="0">
              <a:solidFill>
                <a:sysClr val="windowText" lastClr="000000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marL="800080" lvl="1" indent="-34289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spc="-151" dirty="0">
                <a:solidFill>
                  <a:srgbClr val="FF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D</a:t>
            </a:r>
            <a:r>
              <a:rPr lang="en-US" altLang="ko-KR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istance matrix</a:t>
            </a:r>
            <a:r>
              <a:rPr lang="ko-KR" altLang="en-US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를 통해서 </a:t>
            </a:r>
            <a:r>
              <a:rPr lang="ko-KR" altLang="en-US" sz="1600" spc="-151" dirty="0" err="1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저차원</a:t>
            </a:r>
            <a:r>
              <a:rPr lang="ko-KR" altLang="en-US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상의 각각의 객체들이 갖는 좌표 시스템을 찾는 것이 목적</a:t>
            </a:r>
            <a:endParaRPr lang="en-US" altLang="ko-KR" sz="1600" spc="-151" dirty="0">
              <a:solidFill>
                <a:sysClr val="windowText" lastClr="000000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EB7F66E-5FA9-4C9D-9598-57100B6B10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946" y="2971801"/>
            <a:ext cx="11486108" cy="2652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1468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BFA558-6954-411C-B82C-26A3F5218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394" y="329576"/>
            <a:ext cx="9897276" cy="563554"/>
          </a:xfrm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ko-KR" dirty="0">
                <a:ln>
                  <a:solidFill>
                    <a:schemeClr val="tx2">
                      <a:lumMod val="50000"/>
                    </a:schemeClr>
                  </a:solidFill>
                </a:ln>
                <a:solidFill>
                  <a:schemeClr val="tx2">
                    <a:lumMod val="50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Dimensionality Reduction</a:t>
            </a:r>
            <a:endParaRPr lang="ko-KR" altLang="en-US" dirty="0">
              <a:ln>
                <a:solidFill>
                  <a:schemeClr val="tx2">
                    <a:lumMod val="50000"/>
                  </a:schemeClr>
                </a:solidFill>
              </a:ln>
              <a:solidFill>
                <a:schemeClr val="tx2">
                  <a:lumMod val="50000"/>
                </a:schemeClr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4D6CC28-E25D-4F78-A447-9A5E526BE279}"/>
              </a:ext>
            </a:extLst>
          </p:cNvPr>
          <p:cNvSpPr txBox="1"/>
          <p:nvPr/>
        </p:nvSpPr>
        <p:spPr>
          <a:xfrm>
            <a:off x="935666" y="943166"/>
            <a:ext cx="11174818" cy="84638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pc="-150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Unsupervised Method: Multi-dimensional scaling (MDS)</a:t>
            </a:r>
          </a:p>
          <a:p>
            <a:pPr marL="800080" lvl="1" indent="-34289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PCA</a:t>
            </a:r>
            <a:r>
              <a:rPr lang="ko-KR" altLang="en-US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와의 비교</a:t>
            </a:r>
            <a:endParaRPr lang="en-US" altLang="ko-KR" sz="1600" spc="-151" dirty="0">
              <a:solidFill>
                <a:sysClr val="windowText" lastClr="000000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7CA195A1-9DCE-4427-B1A0-4F15A2C8B4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9047920"/>
              </p:ext>
            </p:extLst>
          </p:nvPr>
        </p:nvGraphicFramePr>
        <p:xfrm>
          <a:off x="1520825" y="2681816"/>
          <a:ext cx="9150351" cy="3071283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615609">
                  <a:extLst>
                    <a:ext uri="{9D8B030D-6E8A-4147-A177-3AD203B41FA5}">
                      <a16:colId xmlns:a16="http://schemas.microsoft.com/office/drawing/2014/main" val="3499925457"/>
                    </a:ext>
                  </a:extLst>
                </a:gridCol>
                <a:gridCol w="3767371">
                  <a:extLst>
                    <a:ext uri="{9D8B030D-6E8A-4147-A177-3AD203B41FA5}">
                      <a16:colId xmlns:a16="http://schemas.microsoft.com/office/drawing/2014/main" val="35104827"/>
                    </a:ext>
                  </a:extLst>
                </a:gridCol>
                <a:gridCol w="3767371">
                  <a:extLst>
                    <a:ext uri="{9D8B030D-6E8A-4147-A177-3AD203B41FA5}">
                      <a16:colId xmlns:a16="http://schemas.microsoft.com/office/drawing/2014/main" val="636880707"/>
                    </a:ext>
                  </a:extLst>
                </a:gridCol>
              </a:tblGrid>
              <a:tr h="514374">
                <a:tc>
                  <a:txBody>
                    <a:bodyPr/>
                    <a:lstStyle/>
                    <a:p>
                      <a:pPr algn="ctr" latinLnBrk="1"/>
                      <a:endParaRPr lang="ko-KR" altLang="en-US" sz="1600" kern="1200" spc="-151" dirty="0">
                        <a:solidFill>
                          <a:sysClr val="windowText" lastClr="000000"/>
                        </a:solidFill>
                        <a:latin typeface="KoPubWorld돋움체_Pro Medium" panose="020B0600000101010101" charset="-127"/>
                        <a:ea typeface="KoPubWorld돋움체_Pro Medium" panose="020B0600000101010101" charset="-127"/>
                        <a:cs typeface="KoPubWorld돋움체_Pro Medium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kern="1200" spc="-151" dirty="0">
                          <a:latin typeface="KoPubWorld돋움체_Pro Medium" panose="020B0600000101010101" charset="-127"/>
                          <a:ea typeface="KoPubWorld돋움체_Pro Medium" panose="020B0600000101010101" charset="-127"/>
                          <a:cs typeface="KoPubWorld돋움체_Pro Medium" panose="020B0600000101010101" charset="-127"/>
                        </a:rPr>
                        <a:t>PCA</a:t>
                      </a:r>
                      <a:endParaRPr lang="ko-KR" altLang="en-US" sz="1600" kern="1200" spc="-151" dirty="0">
                        <a:solidFill>
                          <a:sysClr val="windowText" lastClr="000000"/>
                        </a:solidFill>
                        <a:latin typeface="KoPubWorld돋움체_Pro Medium" panose="020B0600000101010101" charset="-127"/>
                        <a:ea typeface="KoPubWorld돋움체_Pro Medium" panose="020B0600000101010101" charset="-127"/>
                        <a:cs typeface="KoPubWorld돋움체_Pro Medium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kern="1200" spc="-151" dirty="0">
                          <a:latin typeface="KoPubWorld돋움체_Pro Medium" panose="020B0600000101010101" charset="-127"/>
                          <a:ea typeface="KoPubWorld돋움체_Pro Medium" panose="020B0600000101010101" charset="-127"/>
                          <a:cs typeface="KoPubWorld돋움체_Pro Medium" panose="020B0600000101010101" charset="-127"/>
                        </a:rPr>
                        <a:t>MDS</a:t>
                      </a:r>
                      <a:endParaRPr lang="ko-KR" altLang="en-US" sz="1600" kern="1200" spc="-151" dirty="0">
                        <a:solidFill>
                          <a:sysClr val="windowText" lastClr="000000"/>
                        </a:solidFill>
                        <a:latin typeface="KoPubWorld돋움체_Pro Medium" panose="020B0600000101010101" charset="-127"/>
                        <a:ea typeface="KoPubWorld돋움체_Pro Medium" panose="020B0600000101010101" charset="-127"/>
                        <a:cs typeface="KoPubWorld돋움체_Pro Medium" panose="020B0600000101010101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3868486"/>
                  </a:ext>
                </a:extLst>
              </a:tr>
              <a:tr h="8352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kern="1200" spc="-151" dirty="0">
                          <a:latin typeface="KoPubWorld돋움체_Pro Medium" panose="020B0600000101010101" charset="-127"/>
                          <a:ea typeface="KoPubWorld돋움체_Pro Medium" panose="020B0600000101010101" charset="-127"/>
                          <a:cs typeface="KoPubWorld돋움체_Pro Medium" panose="020B0600000101010101" charset="-127"/>
                        </a:rPr>
                        <a:t>Data</a:t>
                      </a:r>
                      <a:endParaRPr lang="ko-KR" altLang="en-US" sz="1600" kern="1200" spc="-151" dirty="0">
                        <a:solidFill>
                          <a:sysClr val="windowText" lastClr="000000"/>
                        </a:solidFill>
                        <a:latin typeface="KoPubWorld돋움체_Pro Medium" panose="020B0600000101010101" charset="-127"/>
                        <a:ea typeface="KoPubWorld돋움체_Pro Medium" panose="020B0600000101010101" charset="-127"/>
                        <a:cs typeface="KoPubWorld돋움체_Pro Medium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kern="1200" spc="-151" dirty="0">
                          <a:latin typeface="KoPubWorld돋움체_Pro Medium" panose="020B0600000101010101" charset="-127"/>
                          <a:ea typeface="KoPubWorld돋움체_Pro Medium" panose="020B0600000101010101" charset="-127"/>
                          <a:cs typeface="KoPubWorld돋움체_Pro Medium" panose="020B0600000101010101" charset="-127"/>
                        </a:rPr>
                        <a:t>D </a:t>
                      </a:r>
                      <a:r>
                        <a:rPr lang="ko-KR" altLang="en-US" sz="1600" kern="1200" spc="-151" dirty="0">
                          <a:latin typeface="KoPubWorld돋움체_Pro Medium" panose="020B0600000101010101" charset="-127"/>
                          <a:ea typeface="KoPubWorld돋움체_Pro Medium" panose="020B0600000101010101" charset="-127"/>
                          <a:cs typeface="KoPubWorld돋움체_Pro Medium" panose="020B0600000101010101" charset="-127"/>
                        </a:rPr>
                        <a:t>차원 상에 존재하는 </a:t>
                      </a:r>
                      <a:r>
                        <a:rPr lang="en-US" altLang="ko-KR" sz="1600" kern="1200" spc="-151" dirty="0">
                          <a:latin typeface="KoPubWorld돋움체_Pro Medium" panose="020B0600000101010101" charset="-127"/>
                          <a:ea typeface="KoPubWorld돋움체_Pro Medium" panose="020B0600000101010101" charset="-127"/>
                          <a:cs typeface="KoPubWorld돋움체_Pro Medium" panose="020B0600000101010101" charset="-127"/>
                        </a:rPr>
                        <a:t>n </a:t>
                      </a:r>
                      <a:r>
                        <a:rPr lang="ko-KR" altLang="en-US" sz="1600" kern="1200" spc="-151" dirty="0">
                          <a:latin typeface="KoPubWorld돋움체_Pro Medium" panose="020B0600000101010101" charset="-127"/>
                          <a:ea typeface="KoPubWorld돋움체_Pro Medium" panose="020B0600000101010101" charset="-127"/>
                          <a:cs typeface="KoPubWorld돋움체_Pro Medium" panose="020B0600000101010101" charset="-127"/>
                        </a:rPr>
                        <a:t>개의 데이터 </a:t>
                      </a:r>
                      <a:r>
                        <a:rPr lang="en-US" altLang="ko-KR" sz="1600" kern="1200" spc="-151" dirty="0">
                          <a:latin typeface="KoPubWorld돋움체_Pro Medium" panose="020B0600000101010101" charset="-127"/>
                          <a:ea typeface="KoPubWorld돋움체_Pro Medium" panose="020B0600000101010101" charset="-127"/>
                          <a:cs typeface="KoPubWorld돋움체_Pro Medium" panose="020B0600000101010101" charset="-127"/>
                        </a:rPr>
                        <a:t>(</a:t>
                      </a:r>
                      <a:r>
                        <a:rPr lang="en-US" altLang="ko-KR" sz="1600" kern="1200" spc="-151" dirty="0" err="1">
                          <a:latin typeface="KoPubWorld돋움체_Pro Medium" panose="020B0600000101010101" charset="-127"/>
                          <a:ea typeface="KoPubWorld돋움체_Pro Medium" panose="020B0600000101010101" charset="-127"/>
                          <a:cs typeface="KoPubWorld돋움체_Pro Medium" panose="020B0600000101010101" charset="-127"/>
                        </a:rPr>
                        <a:t>nXd</a:t>
                      </a:r>
                      <a:r>
                        <a:rPr lang="en-US" altLang="ko-KR" sz="1600" kern="1200" spc="-151" dirty="0">
                          <a:latin typeface="KoPubWorld돋움체_Pro Medium" panose="020B0600000101010101" charset="-127"/>
                          <a:ea typeface="KoPubWorld돋움체_Pro Medium" panose="020B0600000101010101" charset="-127"/>
                          <a:cs typeface="KoPubWorld돋움체_Pro Medium" panose="020B0600000101010101" charset="-127"/>
                        </a:rPr>
                        <a:t>)</a:t>
                      </a:r>
                      <a:endParaRPr lang="ko-KR" altLang="en-US" sz="1600" kern="1200" spc="-151" dirty="0">
                        <a:solidFill>
                          <a:sysClr val="windowText" lastClr="000000"/>
                        </a:solidFill>
                        <a:latin typeface="KoPubWorld돋움체_Pro Medium" panose="020B0600000101010101" charset="-127"/>
                        <a:ea typeface="KoPubWorld돋움체_Pro Medium" panose="020B0600000101010101" charset="-127"/>
                        <a:cs typeface="KoPubWorld돋움체_Pro Medium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kern="1200" spc="-151" dirty="0">
                          <a:latin typeface="KoPubWorld돋움체_Pro Medium" panose="020B0600000101010101" charset="-127"/>
                          <a:ea typeface="KoPubWorld돋움체_Pro Medium" panose="020B0600000101010101" charset="-127"/>
                          <a:cs typeface="KoPubWorld돋움체_Pro Medium" panose="020B0600000101010101" charset="-127"/>
                        </a:rPr>
                        <a:t>N</a:t>
                      </a:r>
                      <a:r>
                        <a:rPr lang="ko-KR" altLang="en-US" sz="1600" kern="1200" spc="-151" dirty="0">
                          <a:latin typeface="KoPubWorld돋움체_Pro Medium" panose="020B0600000101010101" charset="-127"/>
                          <a:ea typeface="KoPubWorld돋움체_Pro Medium" panose="020B0600000101010101" charset="-127"/>
                          <a:cs typeface="KoPubWorld돋움체_Pro Medium" panose="020B0600000101010101" charset="-127"/>
                        </a:rPr>
                        <a:t>개의 개별적인 객체에 대한 </a:t>
                      </a:r>
                      <a:r>
                        <a:rPr lang="en-US" altLang="ko-KR" sz="1600" kern="1200" spc="-151" dirty="0">
                          <a:latin typeface="KoPubWorld돋움체_Pro Medium" panose="020B0600000101010101" charset="-127"/>
                          <a:ea typeface="KoPubWorld돋움체_Pro Medium" panose="020B0600000101010101" charset="-127"/>
                          <a:cs typeface="KoPubWorld돋움체_Pro Medium" panose="020B0600000101010101" charset="-127"/>
                        </a:rPr>
                        <a:t>distance/similarity (</a:t>
                      </a:r>
                      <a:r>
                        <a:rPr lang="en-US" altLang="ko-KR" sz="1600" kern="1200" spc="-151" dirty="0" err="1">
                          <a:latin typeface="KoPubWorld돋움체_Pro Medium" panose="020B0600000101010101" charset="-127"/>
                          <a:ea typeface="KoPubWorld돋움체_Pro Medium" panose="020B0600000101010101" charset="-127"/>
                          <a:cs typeface="KoPubWorld돋움체_Pro Medium" panose="020B0600000101010101" charset="-127"/>
                        </a:rPr>
                        <a:t>nxn</a:t>
                      </a:r>
                      <a:r>
                        <a:rPr lang="en-US" altLang="ko-KR" sz="1600" kern="1200" spc="-151" dirty="0">
                          <a:latin typeface="KoPubWorld돋움체_Pro Medium" panose="020B0600000101010101" charset="-127"/>
                          <a:ea typeface="KoPubWorld돋움체_Pro Medium" panose="020B0600000101010101" charset="-127"/>
                          <a:cs typeface="KoPubWorld돋움체_Pro Medium" panose="020B0600000101010101" charset="-127"/>
                        </a:rPr>
                        <a:t>) </a:t>
                      </a:r>
                      <a:r>
                        <a:rPr lang="ko-KR" altLang="en-US" sz="1600" kern="1200" spc="-151" dirty="0">
                          <a:latin typeface="KoPubWorld돋움체_Pro Medium" panose="020B0600000101010101" charset="-127"/>
                          <a:ea typeface="KoPubWorld돋움체_Pro Medium" panose="020B0600000101010101" charset="-127"/>
                          <a:cs typeface="KoPubWorld돋움체_Pro Medium" panose="020B0600000101010101" charset="-127"/>
                        </a:rPr>
                        <a:t>차원</a:t>
                      </a:r>
                      <a:endParaRPr lang="ko-KR" altLang="en-US" sz="1600" kern="1200" spc="-151" dirty="0">
                        <a:solidFill>
                          <a:sysClr val="windowText" lastClr="000000"/>
                        </a:solidFill>
                        <a:latin typeface="KoPubWorld돋움체_Pro Medium" panose="020B0600000101010101" charset="-127"/>
                        <a:ea typeface="KoPubWorld돋움체_Pro Medium" panose="020B0600000101010101" charset="-127"/>
                        <a:cs typeface="KoPubWorld돋움체_Pro Medium" panose="020B0600000101010101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7567440"/>
                  </a:ext>
                </a:extLst>
              </a:tr>
              <a:tr h="11868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kern="1200" spc="-151" dirty="0">
                          <a:latin typeface="KoPubWorld돋움체_Pro Medium" panose="020B0600000101010101" charset="-127"/>
                          <a:ea typeface="KoPubWorld돋움체_Pro Medium" panose="020B0600000101010101" charset="-127"/>
                          <a:cs typeface="KoPubWorld돋움체_Pro Medium" panose="020B0600000101010101" charset="-127"/>
                        </a:rPr>
                        <a:t>Purpose</a:t>
                      </a:r>
                      <a:endParaRPr lang="ko-KR" altLang="en-US" sz="1600" kern="1200" spc="-151" dirty="0">
                        <a:solidFill>
                          <a:sysClr val="windowText" lastClr="000000"/>
                        </a:solidFill>
                        <a:latin typeface="KoPubWorld돋움체_Pro Medium" panose="020B0600000101010101" charset="-127"/>
                        <a:ea typeface="KoPubWorld돋움체_Pro Medium" panose="020B0600000101010101" charset="-127"/>
                        <a:cs typeface="KoPubWorld돋움체_Pro Medium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kern="1200" spc="-151" dirty="0" err="1">
                          <a:latin typeface="KoPubWorld돋움체_Pro Medium" panose="020B0600000101010101" charset="-127"/>
                          <a:ea typeface="KoPubWorld돋움체_Pro Medium" panose="020B0600000101010101" charset="-127"/>
                          <a:cs typeface="KoPubWorld돋움체_Pro Medium" panose="020B0600000101010101" charset="-127"/>
                        </a:rPr>
                        <a:t>사영시</a:t>
                      </a:r>
                      <a:r>
                        <a:rPr lang="en-US" altLang="ko-KR" sz="1600" kern="1200" spc="-151" dirty="0">
                          <a:latin typeface="KoPubWorld돋움체_Pro Medium" panose="020B0600000101010101" charset="-127"/>
                          <a:ea typeface="KoPubWorld돋움체_Pro Medium" panose="020B0600000101010101" charset="-127"/>
                          <a:cs typeface="KoPubWorld돋움체_Pro Medium" panose="020B0600000101010101" charset="-127"/>
                        </a:rPr>
                        <a:t>,</a:t>
                      </a:r>
                      <a:r>
                        <a:rPr lang="ko-KR" altLang="en-US" sz="1600" kern="1200" spc="-151" dirty="0">
                          <a:latin typeface="KoPubWorld돋움체_Pro Medium" panose="020B0600000101010101" charset="-127"/>
                          <a:ea typeface="KoPubWorld돋움체_Pro Medium" panose="020B0600000101010101" charset="-127"/>
                          <a:cs typeface="KoPubWorld돋움체_Pro Medium" panose="020B0600000101010101" charset="-127"/>
                        </a:rPr>
                        <a:t> 원본 데이터의 분산을 최대화하는 집합을 찾는 것</a:t>
                      </a:r>
                      <a:endParaRPr lang="ko-KR" altLang="en-US" sz="1600" kern="1200" spc="-151" dirty="0">
                        <a:solidFill>
                          <a:sysClr val="windowText" lastClr="000000"/>
                        </a:solidFill>
                        <a:latin typeface="KoPubWorld돋움체_Pro Medium" panose="020B0600000101010101" charset="-127"/>
                        <a:ea typeface="KoPubWorld돋움체_Pro Medium" panose="020B0600000101010101" charset="-127"/>
                        <a:cs typeface="KoPubWorld돋움체_Pro Medium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kern="1200" spc="-151" dirty="0">
                          <a:latin typeface="KoPubWorld돋움체_Pro Medium" panose="020B0600000101010101" charset="-127"/>
                          <a:ea typeface="KoPubWorld돋움체_Pro Medium" panose="020B0600000101010101" charset="-127"/>
                          <a:cs typeface="KoPubWorld돋움체_Pro Medium" panose="020B0600000101010101" charset="-127"/>
                        </a:rPr>
                        <a:t>객체들 사이의 거리 정보를 보존하는 객체들의 좌표를 구하는 것</a:t>
                      </a:r>
                      <a:endParaRPr lang="ko-KR" altLang="en-US" sz="1600" kern="1200" spc="-151" dirty="0">
                        <a:solidFill>
                          <a:sysClr val="windowText" lastClr="000000"/>
                        </a:solidFill>
                        <a:latin typeface="KoPubWorld돋움체_Pro Medium" panose="020B0600000101010101" charset="-127"/>
                        <a:ea typeface="KoPubWorld돋움체_Pro Medium" panose="020B0600000101010101" charset="-127"/>
                        <a:cs typeface="KoPubWorld돋움체_Pro Medium" panose="020B0600000101010101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39953180"/>
                  </a:ext>
                </a:extLst>
              </a:tr>
              <a:tr h="5348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kern="1200" spc="-151" dirty="0">
                          <a:latin typeface="KoPubWorld돋움체_Pro Medium" panose="020B0600000101010101" charset="-127"/>
                          <a:ea typeface="KoPubWorld돋움체_Pro Medium" panose="020B0600000101010101" charset="-127"/>
                          <a:cs typeface="KoPubWorld돋움체_Pro Medium" panose="020B0600000101010101" charset="-127"/>
                        </a:rPr>
                        <a:t>Output</a:t>
                      </a:r>
                      <a:endParaRPr lang="ko-KR" altLang="en-US" sz="1600" kern="1200" spc="-151" dirty="0">
                        <a:solidFill>
                          <a:sysClr val="windowText" lastClr="000000"/>
                        </a:solidFill>
                        <a:latin typeface="KoPubWorld돋움체_Pro Medium" panose="020B0600000101010101" charset="-127"/>
                        <a:ea typeface="KoPubWorld돋움체_Pro Medium" panose="020B0600000101010101" charset="-127"/>
                        <a:cs typeface="KoPubWorld돋움체_Pro Medium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kern="1200" spc="-151" dirty="0">
                          <a:latin typeface="KoPubWorld돋움체_Pro Medium" panose="020B0600000101010101" charset="-127"/>
                          <a:ea typeface="KoPubWorld돋움체_Pro Medium" panose="020B0600000101010101" charset="-127"/>
                          <a:cs typeface="KoPubWorld돋움체_Pro Medium" panose="020B0600000101010101" charset="-127"/>
                        </a:rPr>
                        <a:t>d</a:t>
                      </a:r>
                      <a:r>
                        <a:rPr lang="ko-KR" altLang="en-US" sz="1600" kern="1200" spc="-151" dirty="0">
                          <a:latin typeface="KoPubWorld돋움체_Pro Medium" panose="020B0600000101010101" charset="-127"/>
                          <a:ea typeface="KoPubWorld돋움체_Pro Medium" panose="020B0600000101010101" charset="-127"/>
                          <a:cs typeface="KoPubWorld돋움체_Pro Medium" panose="020B0600000101010101" charset="-127"/>
                        </a:rPr>
                        <a:t>개의 </a:t>
                      </a:r>
                      <a:r>
                        <a:rPr lang="ko-KR" altLang="en-US" sz="1600" kern="1200" spc="-151" dirty="0" err="1">
                          <a:latin typeface="KoPubWorld돋움체_Pro Medium" panose="020B0600000101010101" charset="-127"/>
                          <a:ea typeface="KoPubWorld돋움체_Pro Medium" panose="020B0600000101010101" charset="-127"/>
                          <a:cs typeface="KoPubWorld돋움체_Pro Medium" panose="020B0600000101010101" charset="-127"/>
                        </a:rPr>
                        <a:t>고유값과</a:t>
                      </a:r>
                      <a:r>
                        <a:rPr lang="ko-KR" altLang="en-US" sz="1600" kern="1200" spc="-151" dirty="0">
                          <a:latin typeface="KoPubWorld돋움체_Pro Medium" panose="020B0600000101010101" charset="-127"/>
                          <a:ea typeface="KoPubWorld돋움체_Pro Medium" panose="020B0600000101010101" charset="-127"/>
                          <a:cs typeface="KoPubWorld돋움체_Pro Medium" panose="020B0600000101010101" charset="-127"/>
                        </a:rPr>
                        <a:t> 고유벡터</a:t>
                      </a:r>
                      <a:endParaRPr lang="ko-KR" altLang="en-US" sz="1600" kern="1200" spc="-151" dirty="0">
                        <a:solidFill>
                          <a:sysClr val="windowText" lastClr="000000"/>
                        </a:solidFill>
                        <a:latin typeface="KoPubWorld돋움체_Pro Medium" panose="020B0600000101010101" charset="-127"/>
                        <a:ea typeface="KoPubWorld돋움체_Pro Medium" panose="020B0600000101010101" charset="-127"/>
                        <a:cs typeface="KoPubWorld돋움체_Pro Medium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kern="1200" spc="-151" dirty="0">
                          <a:latin typeface="KoPubWorld돋움체_Pro Medium" panose="020B0600000101010101" charset="-127"/>
                          <a:ea typeface="KoPubWorld돋움체_Pro Medium" panose="020B0600000101010101" charset="-127"/>
                          <a:cs typeface="KoPubWorld돋움체_Pro Medium" panose="020B0600000101010101" charset="-127"/>
                        </a:rPr>
                        <a:t>D</a:t>
                      </a:r>
                      <a:r>
                        <a:rPr lang="ko-KR" altLang="en-US" sz="1600" kern="1200" spc="-151" dirty="0">
                          <a:latin typeface="KoPubWorld돋움체_Pro Medium" panose="020B0600000101010101" charset="-127"/>
                          <a:ea typeface="KoPubWorld돋움체_Pro Medium" panose="020B0600000101010101" charset="-127"/>
                          <a:cs typeface="KoPubWorld돋움체_Pro Medium" panose="020B0600000101010101" charset="-127"/>
                        </a:rPr>
                        <a:t>차원에서의 객체들의 좌표</a:t>
                      </a:r>
                      <a:endParaRPr lang="ko-KR" altLang="en-US" sz="1600" kern="1200" spc="-151" dirty="0">
                        <a:solidFill>
                          <a:sysClr val="windowText" lastClr="000000"/>
                        </a:solidFill>
                        <a:latin typeface="KoPubWorld돋움체_Pro Medium" panose="020B0600000101010101" charset="-127"/>
                        <a:ea typeface="KoPubWorld돋움체_Pro Medium" panose="020B0600000101010101" charset="-127"/>
                        <a:cs typeface="KoPubWorld돋움체_Pro Medium" panose="020B0600000101010101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84131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47936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BFA558-6954-411C-B82C-26A3F5218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394" y="329576"/>
            <a:ext cx="9897276" cy="563554"/>
          </a:xfrm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ko-KR" dirty="0">
                <a:ln>
                  <a:solidFill>
                    <a:schemeClr val="tx2">
                      <a:lumMod val="50000"/>
                    </a:schemeClr>
                  </a:solidFill>
                </a:ln>
                <a:solidFill>
                  <a:schemeClr val="tx2">
                    <a:lumMod val="50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Dimensionality Reduction</a:t>
            </a:r>
            <a:endParaRPr lang="ko-KR" altLang="en-US" dirty="0">
              <a:ln>
                <a:solidFill>
                  <a:schemeClr val="tx2">
                    <a:lumMod val="50000"/>
                  </a:schemeClr>
                </a:solidFill>
              </a:ln>
              <a:solidFill>
                <a:schemeClr val="tx2">
                  <a:lumMod val="50000"/>
                </a:schemeClr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4D6CC28-E25D-4F78-A447-9A5E526BE279}"/>
              </a:ext>
            </a:extLst>
          </p:cNvPr>
          <p:cNvSpPr txBox="1"/>
          <p:nvPr/>
        </p:nvSpPr>
        <p:spPr>
          <a:xfrm>
            <a:off x="935666" y="943166"/>
            <a:ext cx="11174818" cy="84638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pc="-150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Unsupervised Method: Multi-dimensional scaling (MDS)</a:t>
            </a:r>
          </a:p>
          <a:p>
            <a:pPr marL="800080" lvl="1" indent="-34289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Step1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82D9302-1669-45F8-8608-925D382B1B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666" y="2028825"/>
            <a:ext cx="10248900" cy="140017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FE38FD0-9869-497C-9C9F-F7D2D910D4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728" y="3545116"/>
            <a:ext cx="6429216" cy="268711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49BB0F5-906A-4931-BF38-7836C367E3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39427" y="4912669"/>
            <a:ext cx="4462929" cy="612292"/>
          </a:xfrm>
          <a:prstGeom prst="rect">
            <a:avLst/>
          </a:prstGeom>
        </p:spPr>
      </p:pic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A0E4A6C3-4B02-4E33-89B1-8577F530C77C}"/>
              </a:ext>
            </a:extLst>
          </p:cNvPr>
          <p:cNvCxnSpPr>
            <a:cxnSpLocks/>
          </p:cNvCxnSpPr>
          <p:nvPr/>
        </p:nvCxnSpPr>
        <p:spPr>
          <a:xfrm>
            <a:off x="5314067" y="4346130"/>
            <a:ext cx="1725360" cy="67354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2260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BFA558-6954-411C-B82C-26A3F5218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394" y="329576"/>
            <a:ext cx="9897276" cy="563554"/>
          </a:xfrm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ko-KR" dirty="0">
                <a:ln>
                  <a:solidFill>
                    <a:schemeClr val="tx2">
                      <a:lumMod val="50000"/>
                    </a:schemeClr>
                  </a:solidFill>
                </a:ln>
                <a:solidFill>
                  <a:schemeClr val="tx2">
                    <a:lumMod val="50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Dimensionality Reduction</a:t>
            </a:r>
            <a:endParaRPr lang="ko-KR" altLang="en-US" dirty="0">
              <a:ln>
                <a:solidFill>
                  <a:schemeClr val="tx2">
                    <a:lumMod val="50000"/>
                  </a:schemeClr>
                </a:solidFill>
              </a:ln>
              <a:solidFill>
                <a:schemeClr val="tx2">
                  <a:lumMod val="50000"/>
                </a:schemeClr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4D6CC28-E25D-4F78-A447-9A5E526BE279}"/>
              </a:ext>
            </a:extLst>
          </p:cNvPr>
          <p:cNvSpPr txBox="1"/>
          <p:nvPr/>
        </p:nvSpPr>
        <p:spPr>
          <a:xfrm>
            <a:off x="935666" y="943166"/>
            <a:ext cx="11174818" cy="84638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44" indent="-285744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Overview</a:t>
            </a:r>
          </a:p>
          <a:p>
            <a:pPr marL="800080" lvl="1" indent="-34289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차원축소란</a:t>
            </a:r>
            <a:r>
              <a:rPr lang="en-US" altLang="ko-KR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?</a:t>
            </a:r>
          </a:p>
        </p:txBody>
      </p:sp>
      <p:pic>
        <p:nvPicPr>
          <p:cNvPr id="2050" name="Picture 2" descr="https://search.pstatic.net/common/?src=http%3A%2F%2Fblogfiles.naver.net%2FMjAxOTA0MjNfMTIy%2FMDAxNTU2MDEyMzg3NDIw.jd7XU7-12Rp3F_oVFjIfeRXRGctKi3yahoP1rS774Ikg.lXQUqN8Nb8mbM5VA4hTDdEVoZcKji9lDoD2pozXw824g.JPEG.happythinkart%2FKakaoTalk_20171226_160100529.jpg&amp;type=sc960_832">
            <a:extLst>
              <a:ext uri="{FF2B5EF4-FFF2-40B4-BE49-F238E27FC236}">
                <a16:creationId xmlns:a16="http://schemas.microsoft.com/office/drawing/2014/main" id="{865D542E-989E-420E-ADCB-513BC516AD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7720" y="1952910"/>
            <a:ext cx="2809875" cy="3961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9ADE1756-FCB5-4D1C-AC73-75F02FFA6C80}"/>
              </a:ext>
            </a:extLst>
          </p:cNvPr>
          <p:cNvSpPr/>
          <p:nvPr/>
        </p:nvSpPr>
        <p:spPr>
          <a:xfrm>
            <a:off x="148917" y="2241113"/>
            <a:ext cx="7518533" cy="25853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현실 세계의 동물은 </a:t>
            </a:r>
            <a:r>
              <a:rPr lang="en-US" altLang="ko-KR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3</a:t>
            </a:r>
            <a:r>
              <a:rPr lang="ko-KR" altLang="en-US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차원</a:t>
            </a:r>
            <a:endParaRPr lang="en-US" altLang="ko-KR" spc="-151" dirty="0">
              <a:solidFill>
                <a:sysClr val="windowText" lastClr="000000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algn="ctr"/>
            <a:endParaRPr lang="en-US" altLang="ko-KR" spc="-151" dirty="0">
              <a:solidFill>
                <a:sysClr val="windowText" lastClr="000000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algn="ctr"/>
            <a:r>
              <a:rPr lang="ko-KR" altLang="en-US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그럼에도 그림자는 </a:t>
            </a:r>
            <a:r>
              <a:rPr lang="en-US" altLang="ko-KR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2</a:t>
            </a:r>
            <a:r>
              <a:rPr lang="ko-KR" altLang="en-US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차원이지만 모습을 보고 어떤 동물인지 인식할 수 있음</a:t>
            </a:r>
            <a:r>
              <a:rPr lang="en-US" altLang="ko-KR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!</a:t>
            </a:r>
          </a:p>
          <a:p>
            <a:pPr algn="ctr"/>
            <a:endParaRPr lang="en-US" altLang="ko-KR" spc="-151" dirty="0">
              <a:solidFill>
                <a:sysClr val="windowText" lastClr="000000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algn="ctr"/>
            <a:r>
              <a:rPr lang="ko-KR" altLang="en-US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그러나 그림자는 햇빛의 각도에 따라 변함</a:t>
            </a:r>
            <a:endParaRPr lang="en-US" altLang="ko-KR" spc="-151" dirty="0">
              <a:solidFill>
                <a:sysClr val="windowText" lastClr="000000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algn="ctr"/>
            <a:endParaRPr lang="en-US" altLang="ko-KR" spc="-151" dirty="0">
              <a:solidFill>
                <a:sysClr val="windowText" lastClr="000000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algn="ctr"/>
            <a:r>
              <a:rPr lang="ko-KR" altLang="en-US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너무 짧거나 길면 어떤 동물인지 인식할 수 없음</a:t>
            </a:r>
            <a:r>
              <a:rPr lang="en-US" altLang="ko-KR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!</a:t>
            </a:r>
          </a:p>
          <a:p>
            <a:pPr algn="ctr"/>
            <a:endParaRPr lang="en-US" altLang="ko-KR" spc="-151" dirty="0">
              <a:solidFill>
                <a:sysClr val="windowText" lastClr="000000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algn="ctr"/>
            <a:r>
              <a:rPr lang="ko-KR" altLang="en-US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이처럼 차원 축소는 주어진 데이터의 정보 손실을 최소화하며 특징을 추출하는 것이 핵심</a:t>
            </a:r>
            <a:r>
              <a:rPr lang="en-US" altLang="ko-KR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7733243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BFA558-6954-411C-B82C-26A3F5218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394" y="329576"/>
            <a:ext cx="9897276" cy="563554"/>
          </a:xfrm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ko-KR" dirty="0">
                <a:ln>
                  <a:solidFill>
                    <a:schemeClr val="tx2">
                      <a:lumMod val="50000"/>
                    </a:schemeClr>
                  </a:solidFill>
                </a:ln>
                <a:solidFill>
                  <a:schemeClr val="tx2">
                    <a:lumMod val="50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Dimensionality Reduction</a:t>
            </a:r>
            <a:endParaRPr lang="ko-KR" altLang="en-US" dirty="0">
              <a:ln>
                <a:solidFill>
                  <a:schemeClr val="tx2">
                    <a:lumMod val="50000"/>
                  </a:schemeClr>
                </a:solidFill>
              </a:ln>
              <a:solidFill>
                <a:schemeClr val="tx2">
                  <a:lumMod val="50000"/>
                </a:schemeClr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4D6CC28-E25D-4F78-A447-9A5E526BE279}"/>
              </a:ext>
            </a:extLst>
          </p:cNvPr>
          <p:cNvSpPr txBox="1"/>
          <p:nvPr/>
        </p:nvSpPr>
        <p:spPr>
          <a:xfrm>
            <a:off x="935666" y="943166"/>
            <a:ext cx="11174818" cy="121571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pc="-150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Unsupervised Method: Multi-dimensional scaling (MDS)</a:t>
            </a:r>
          </a:p>
          <a:p>
            <a:pPr marL="800080" lvl="1" indent="-34289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Step2</a:t>
            </a:r>
          </a:p>
          <a:p>
            <a:pPr marL="800080" lvl="1" indent="-34289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spc="-151" dirty="0">
              <a:solidFill>
                <a:sysClr val="windowText" lastClr="000000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4AB90B4-E09D-4B6A-A285-74D028D350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2578" y="1814512"/>
            <a:ext cx="9832793" cy="3699575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F5CB1C28-EF03-4CA0-9180-B0D94F125D16}"/>
              </a:ext>
            </a:extLst>
          </p:cNvPr>
          <p:cNvSpPr/>
          <p:nvPr/>
        </p:nvSpPr>
        <p:spPr>
          <a:xfrm>
            <a:off x="3645452" y="2343499"/>
            <a:ext cx="11617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pc="-150" dirty="0">
                <a:solidFill>
                  <a:srgbClr val="FF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Distance </a:t>
            </a:r>
            <a:r>
              <a:rPr lang="ko-KR" altLang="en-US" spc="-150" dirty="0">
                <a:solidFill>
                  <a:srgbClr val="FF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값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6197A32-D136-481C-AC25-D224861FF0B1}"/>
              </a:ext>
            </a:extLst>
          </p:cNvPr>
          <p:cNvSpPr/>
          <p:nvPr/>
        </p:nvSpPr>
        <p:spPr>
          <a:xfrm>
            <a:off x="4226316" y="3492513"/>
            <a:ext cx="7328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pc="-150" dirty="0" err="1">
                <a:solidFill>
                  <a:srgbClr val="FF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내적값</a:t>
            </a:r>
            <a:endParaRPr lang="ko-KR" altLang="en-US" spc="-150" dirty="0">
              <a:solidFill>
                <a:srgbClr val="FF0000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1363EAB3-0238-4037-BE06-42E0ECE55E73}"/>
              </a:ext>
            </a:extLst>
          </p:cNvPr>
          <p:cNvGrpSpPr/>
          <p:nvPr/>
        </p:nvGrpSpPr>
        <p:grpSpPr>
          <a:xfrm>
            <a:off x="3421642" y="5446728"/>
            <a:ext cx="5348717" cy="914400"/>
            <a:chOff x="2731052" y="5446728"/>
            <a:chExt cx="5348717" cy="914400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BB1D6413-5552-49EF-9706-B097833AD3CC}"/>
                </a:ext>
              </a:extLst>
            </p:cNvPr>
            <p:cNvSpPr/>
            <p:nvPr/>
          </p:nvSpPr>
          <p:spPr>
            <a:xfrm>
              <a:off x="2731052" y="5446728"/>
              <a:ext cx="914400" cy="9144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4000" spc="-150" dirty="0">
                  <a:solidFill>
                    <a:sysClr val="windowText" lastClr="000000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D</a:t>
              </a:r>
            </a:p>
            <a:p>
              <a:pPr algn="ctr"/>
              <a:r>
                <a:rPr lang="en-US" altLang="ko-KR" sz="2800" spc="-150" dirty="0">
                  <a:solidFill>
                    <a:sysClr val="windowText" lastClr="000000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(</a:t>
              </a:r>
              <a:r>
                <a:rPr lang="en-US" altLang="ko-KR" sz="2800" spc="-150" dirty="0" err="1">
                  <a:solidFill>
                    <a:sysClr val="windowText" lastClr="000000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nxn</a:t>
              </a:r>
              <a:r>
                <a:rPr lang="en-US" altLang="ko-KR" sz="2800" spc="-150" dirty="0">
                  <a:solidFill>
                    <a:sysClr val="windowText" lastClr="000000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)</a:t>
              </a:r>
              <a:endParaRPr lang="ko-KR" altLang="en-US" sz="2800" spc="-150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2F03E10B-85F4-4B0C-9646-CE2DA8C83160}"/>
                </a:ext>
              </a:extLst>
            </p:cNvPr>
            <p:cNvSpPr/>
            <p:nvPr/>
          </p:nvSpPr>
          <p:spPr>
            <a:xfrm>
              <a:off x="4948210" y="5446728"/>
              <a:ext cx="914400" cy="9144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4000" spc="-150" dirty="0">
                  <a:solidFill>
                    <a:sysClr val="windowText" lastClr="000000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B</a:t>
              </a:r>
            </a:p>
            <a:p>
              <a:pPr algn="ctr"/>
              <a:r>
                <a:rPr lang="en-US" altLang="ko-KR" sz="2800" spc="-150" dirty="0">
                  <a:solidFill>
                    <a:sysClr val="windowText" lastClr="000000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(</a:t>
              </a:r>
              <a:r>
                <a:rPr lang="en-US" altLang="ko-KR" sz="2800" spc="-150" dirty="0" err="1">
                  <a:solidFill>
                    <a:sysClr val="windowText" lastClr="000000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nxn</a:t>
              </a:r>
              <a:r>
                <a:rPr lang="en-US" altLang="ko-KR" sz="2800" spc="-150" dirty="0">
                  <a:solidFill>
                    <a:sysClr val="windowText" lastClr="000000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)</a:t>
              </a:r>
              <a:endParaRPr lang="ko-KR" altLang="en-US" sz="2800" spc="-150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8883176D-245E-41FC-A583-09BE57473D78}"/>
                </a:ext>
              </a:extLst>
            </p:cNvPr>
            <p:cNvSpPr/>
            <p:nvPr/>
          </p:nvSpPr>
          <p:spPr>
            <a:xfrm>
              <a:off x="7165369" y="5446728"/>
              <a:ext cx="914400" cy="9144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4000" spc="-150" dirty="0">
                  <a:solidFill>
                    <a:sysClr val="windowText" lastClr="000000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X</a:t>
              </a:r>
            </a:p>
            <a:p>
              <a:pPr algn="ctr"/>
              <a:r>
                <a:rPr lang="en-US" altLang="ko-KR" sz="2800" spc="-150" dirty="0">
                  <a:solidFill>
                    <a:sysClr val="windowText" lastClr="000000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(</a:t>
              </a:r>
              <a:r>
                <a:rPr lang="en-US" altLang="ko-KR" sz="2800" spc="-150" dirty="0" err="1">
                  <a:solidFill>
                    <a:sysClr val="windowText" lastClr="000000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dxn</a:t>
              </a:r>
              <a:r>
                <a:rPr lang="en-US" altLang="ko-KR" sz="2800" spc="-150" dirty="0">
                  <a:solidFill>
                    <a:sysClr val="windowText" lastClr="000000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)</a:t>
              </a:r>
              <a:endParaRPr lang="ko-KR" altLang="en-US" sz="2800" spc="-150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</p:txBody>
        </p:sp>
      </p:grp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7D84945B-9BEC-45B4-B979-E5282B73DF4F}"/>
              </a:ext>
            </a:extLst>
          </p:cNvPr>
          <p:cNvCxnSpPr>
            <a:stCxn id="6" idx="3"/>
            <a:endCxn id="10" idx="1"/>
          </p:cNvCxnSpPr>
          <p:nvPr/>
        </p:nvCxnSpPr>
        <p:spPr>
          <a:xfrm>
            <a:off x="4336042" y="5903928"/>
            <a:ext cx="1302758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DBD89894-0018-404C-9CB1-599545CFBFC0}"/>
              </a:ext>
            </a:extLst>
          </p:cNvPr>
          <p:cNvCxnSpPr>
            <a:stCxn id="10" idx="3"/>
            <a:endCxn id="11" idx="1"/>
          </p:cNvCxnSpPr>
          <p:nvPr/>
        </p:nvCxnSpPr>
        <p:spPr>
          <a:xfrm>
            <a:off x="6553200" y="5903928"/>
            <a:ext cx="130275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042895B1-6CB8-4669-9559-492594A01FC2}"/>
              </a:ext>
            </a:extLst>
          </p:cNvPr>
          <p:cNvCxnSpPr/>
          <p:nvPr/>
        </p:nvCxnSpPr>
        <p:spPr>
          <a:xfrm>
            <a:off x="4959209" y="2528165"/>
            <a:ext cx="1563866" cy="217095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06833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BFA558-6954-411C-B82C-26A3F5218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394" y="329576"/>
            <a:ext cx="9897276" cy="563554"/>
          </a:xfrm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ko-KR" dirty="0">
                <a:ln>
                  <a:solidFill>
                    <a:schemeClr val="tx2">
                      <a:lumMod val="50000"/>
                    </a:schemeClr>
                  </a:solidFill>
                </a:ln>
                <a:solidFill>
                  <a:schemeClr val="tx2">
                    <a:lumMod val="50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Dimensionality Reduction</a:t>
            </a:r>
            <a:endParaRPr lang="ko-KR" altLang="en-US" dirty="0">
              <a:ln>
                <a:solidFill>
                  <a:schemeClr val="tx2">
                    <a:lumMod val="50000"/>
                  </a:schemeClr>
                </a:solidFill>
              </a:ln>
              <a:solidFill>
                <a:schemeClr val="tx2">
                  <a:lumMod val="50000"/>
                </a:schemeClr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4D6CC28-E25D-4F78-A447-9A5E526BE279}"/>
              </a:ext>
            </a:extLst>
          </p:cNvPr>
          <p:cNvSpPr txBox="1"/>
          <p:nvPr/>
        </p:nvSpPr>
        <p:spPr>
          <a:xfrm>
            <a:off x="935666" y="943166"/>
            <a:ext cx="11174818" cy="121571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pc="-150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Unsupervised Method: Multi-dimensional scaling (MDS)</a:t>
            </a:r>
          </a:p>
          <a:p>
            <a:pPr marL="800080" lvl="1" indent="-34289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Step2</a:t>
            </a:r>
          </a:p>
          <a:p>
            <a:pPr marL="800080" lvl="1" indent="-34289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spc="-151" dirty="0">
              <a:solidFill>
                <a:sysClr val="windowText" lastClr="000000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1363EAB3-0238-4037-BE06-42E0ECE55E73}"/>
              </a:ext>
            </a:extLst>
          </p:cNvPr>
          <p:cNvGrpSpPr/>
          <p:nvPr/>
        </p:nvGrpSpPr>
        <p:grpSpPr>
          <a:xfrm>
            <a:off x="3421642" y="5446728"/>
            <a:ext cx="5348717" cy="914400"/>
            <a:chOff x="2731052" y="5446728"/>
            <a:chExt cx="5348717" cy="914400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BB1D6413-5552-49EF-9706-B097833AD3CC}"/>
                </a:ext>
              </a:extLst>
            </p:cNvPr>
            <p:cNvSpPr/>
            <p:nvPr/>
          </p:nvSpPr>
          <p:spPr>
            <a:xfrm>
              <a:off x="2731052" y="5446728"/>
              <a:ext cx="914400" cy="9144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4000" spc="-150" dirty="0">
                  <a:solidFill>
                    <a:sysClr val="windowText" lastClr="000000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D</a:t>
              </a:r>
            </a:p>
            <a:p>
              <a:pPr algn="ctr"/>
              <a:r>
                <a:rPr lang="en-US" altLang="ko-KR" sz="2800" spc="-150" dirty="0">
                  <a:solidFill>
                    <a:sysClr val="windowText" lastClr="000000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(</a:t>
              </a:r>
              <a:r>
                <a:rPr lang="en-US" altLang="ko-KR" sz="2800" spc="-150" dirty="0" err="1">
                  <a:solidFill>
                    <a:sysClr val="windowText" lastClr="000000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nxn</a:t>
              </a:r>
              <a:r>
                <a:rPr lang="en-US" altLang="ko-KR" sz="2800" spc="-150" dirty="0">
                  <a:solidFill>
                    <a:sysClr val="windowText" lastClr="000000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)</a:t>
              </a:r>
              <a:endParaRPr lang="ko-KR" altLang="en-US" sz="2800" spc="-150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2F03E10B-85F4-4B0C-9646-CE2DA8C83160}"/>
                </a:ext>
              </a:extLst>
            </p:cNvPr>
            <p:cNvSpPr/>
            <p:nvPr/>
          </p:nvSpPr>
          <p:spPr>
            <a:xfrm>
              <a:off x="4948210" y="5446728"/>
              <a:ext cx="914400" cy="9144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4000" spc="-150" dirty="0">
                  <a:solidFill>
                    <a:sysClr val="windowText" lastClr="000000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B</a:t>
              </a:r>
            </a:p>
            <a:p>
              <a:pPr algn="ctr"/>
              <a:r>
                <a:rPr lang="en-US" altLang="ko-KR" sz="2800" spc="-150" dirty="0">
                  <a:solidFill>
                    <a:sysClr val="windowText" lastClr="000000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(</a:t>
              </a:r>
              <a:r>
                <a:rPr lang="en-US" altLang="ko-KR" sz="2800" spc="-150" dirty="0" err="1">
                  <a:solidFill>
                    <a:sysClr val="windowText" lastClr="000000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nxn</a:t>
              </a:r>
              <a:r>
                <a:rPr lang="en-US" altLang="ko-KR" sz="2800" spc="-150" dirty="0">
                  <a:solidFill>
                    <a:sysClr val="windowText" lastClr="000000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)</a:t>
              </a:r>
              <a:endParaRPr lang="ko-KR" altLang="en-US" sz="2800" spc="-150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8883176D-245E-41FC-A583-09BE57473D78}"/>
                </a:ext>
              </a:extLst>
            </p:cNvPr>
            <p:cNvSpPr/>
            <p:nvPr/>
          </p:nvSpPr>
          <p:spPr>
            <a:xfrm>
              <a:off x="7165369" y="5446728"/>
              <a:ext cx="914400" cy="9144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4000" spc="-150" dirty="0">
                  <a:solidFill>
                    <a:sysClr val="windowText" lastClr="000000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X</a:t>
              </a:r>
            </a:p>
            <a:p>
              <a:pPr algn="ctr"/>
              <a:r>
                <a:rPr lang="en-US" altLang="ko-KR" sz="2800" spc="-150" dirty="0">
                  <a:solidFill>
                    <a:sysClr val="windowText" lastClr="000000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(</a:t>
              </a:r>
              <a:r>
                <a:rPr lang="en-US" altLang="ko-KR" sz="2800" spc="-150" dirty="0" err="1">
                  <a:solidFill>
                    <a:sysClr val="windowText" lastClr="000000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dxn</a:t>
              </a:r>
              <a:r>
                <a:rPr lang="en-US" altLang="ko-KR" sz="2800" spc="-150" dirty="0">
                  <a:solidFill>
                    <a:sysClr val="windowText" lastClr="000000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)</a:t>
              </a:r>
              <a:endParaRPr lang="ko-KR" altLang="en-US" sz="2800" spc="-150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</p:txBody>
        </p:sp>
      </p:grp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7D84945B-9BEC-45B4-B979-E5282B73DF4F}"/>
              </a:ext>
            </a:extLst>
          </p:cNvPr>
          <p:cNvCxnSpPr>
            <a:stCxn id="6" idx="3"/>
            <a:endCxn id="10" idx="1"/>
          </p:cNvCxnSpPr>
          <p:nvPr/>
        </p:nvCxnSpPr>
        <p:spPr>
          <a:xfrm>
            <a:off x="4336042" y="5903928"/>
            <a:ext cx="1302758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DBD89894-0018-404C-9CB1-599545CFBFC0}"/>
              </a:ext>
            </a:extLst>
          </p:cNvPr>
          <p:cNvCxnSpPr>
            <a:stCxn id="10" idx="3"/>
            <a:endCxn id="11" idx="1"/>
          </p:cNvCxnSpPr>
          <p:nvPr/>
        </p:nvCxnSpPr>
        <p:spPr>
          <a:xfrm>
            <a:off x="6553200" y="5903928"/>
            <a:ext cx="130275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71ADA6F1-F63D-4910-9EDC-03833303A18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149"/>
          <a:stretch/>
        </p:blipFill>
        <p:spPr>
          <a:xfrm>
            <a:off x="2466975" y="1903021"/>
            <a:ext cx="7258049" cy="3315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3245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BFA558-6954-411C-B82C-26A3F5218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394" y="329576"/>
            <a:ext cx="9897276" cy="563554"/>
          </a:xfrm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ko-KR" dirty="0">
                <a:ln>
                  <a:solidFill>
                    <a:schemeClr val="tx2">
                      <a:lumMod val="50000"/>
                    </a:schemeClr>
                  </a:solidFill>
                </a:ln>
                <a:solidFill>
                  <a:schemeClr val="tx2">
                    <a:lumMod val="50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Dimensionality</a:t>
            </a:r>
            <a:r>
              <a:rPr lang="ko-KR" altLang="en-US" dirty="0">
                <a:ln>
                  <a:solidFill>
                    <a:schemeClr val="tx2">
                      <a:lumMod val="50000"/>
                    </a:schemeClr>
                  </a:solidFill>
                </a:ln>
                <a:solidFill>
                  <a:schemeClr val="tx2">
                    <a:lumMod val="50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dirty="0">
                <a:ln>
                  <a:solidFill>
                    <a:schemeClr val="tx2">
                      <a:lumMod val="50000"/>
                    </a:schemeClr>
                  </a:solidFill>
                </a:ln>
                <a:solidFill>
                  <a:schemeClr val="tx2">
                    <a:lumMod val="50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Reduction</a:t>
            </a:r>
            <a:endParaRPr lang="ko-KR" altLang="en-US" dirty="0">
              <a:ln>
                <a:solidFill>
                  <a:schemeClr val="tx2">
                    <a:lumMod val="50000"/>
                  </a:schemeClr>
                </a:solidFill>
              </a:ln>
              <a:solidFill>
                <a:schemeClr val="tx2">
                  <a:lumMod val="50000"/>
                </a:schemeClr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4D6CC28-E25D-4F78-A447-9A5E526BE279}"/>
              </a:ext>
            </a:extLst>
          </p:cNvPr>
          <p:cNvSpPr txBox="1"/>
          <p:nvPr/>
        </p:nvSpPr>
        <p:spPr>
          <a:xfrm>
            <a:off x="935666" y="943166"/>
            <a:ext cx="11174818" cy="195438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pc="-150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Manifold</a:t>
            </a:r>
            <a:r>
              <a:rPr lang="ko-KR" altLang="en-US" spc="-150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란</a:t>
            </a:r>
            <a:r>
              <a:rPr lang="en-US" altLang="ko-KR" spc="-150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?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spc="-150" dirty="0" err="1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매니폴드란</a:t>
            </a:r>
            <a:r>
              <a:rPr lang="ko-KR" altLang="en-US" sz="1600" spc="-150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데이터가 있는 공간이며 이 공간 상에는 각 데이터 포인트들이 존재함</a:t>
            </a:r>
            <a:endParaRPr lang="en-US" altLang="ko-KR" sz="1600" spc="-150" dirty="0">
              <a:solidFill>
                <a:sysClr val="windowText" lastClr="000000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spc="-150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두 점 사이의 거리 혹은 유사도가 근거리에서는 </a:t>
            </a:r>
            <a:r>
              <a:rPr lang="en-US" altLang="ko-KR" sz="1600" spc="-150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Euclidean </a:t>
            </a:r>
            <a:r>
              <a:rPr lang="ko-KR" altLang="en-US" sz="1600" spc="-150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거리인 직선거리를 따르지만 원거리에서는 그렇지 않은 공간을 말함</a:t>
            </a:r>
            <a:endParaRPr lang="en-US" altLang="ko-KR" sz="1600" spc="-150" dirty="0">
              <a:solidFill>
                <a:sysClr val="windowText" lastClr="000000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spc="-150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고차원 상에서는 가까운 데이터를 </a:t>
            </a:r>
            <a:r>
              <a:rPr lang="ko-KR" altLang="en-US" sz="1600" spc="-150" dirty="0" err="1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나타내보면</a:t>
            </a:r>
            <a:r>
              <a:rPr lang="ko-KR" altLang="en-US" sz="1600" spc="-150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실제로는 의미상으로 가깝지 않을 수 있음</a:t>
            </a:r>
            <a:endParaRPr lang="en-US" altLang="ko-KR" sz="1600" spc="-150" dirty="0">
              <a:solidFill>
                <a:sysClr val="windowText" lastClr="000000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spc="-150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그러나 저차원을 기준으로 가까운 데이터를 보면 의미상으로 보다 가까움을 알 수 있음</a:t>
            </a:r>
            <a:endParaRPr lang="en-US" altLang="ko-KR" sz="1600" spc="-150" dirty="0">
              <a:solidFill>
                <a:sysClr val="windowText" lastClr="000000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1026" name="Picture 2" descr="https://mblogthumb-phinf.pstatic.net/MjAxODEyMTJfMTU3/MDAxNTQ0NjEwNjI4Nzg3.63LwAdLmn0j9jlfkL8pC8ov1r9vn1o_M0MhOdcbnKeAg.16alDD-HP7s19i1Tn7me63a5V1v44Lxz9v8TcpwQyV0g.PNG.coniecual/image.png?type=w800">
            <a:extLst>
              <a:ext uri="{FF2B5EF4-FFF2-40B4-BE49-F238E27FC236}">
                <a16:creationId xmlns:a16="http://schemas.microsoft.com/office/drawing/2014/main" id="{A8186A1D-108F-4082-B681-356157B197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4930" y="3508612"/>
            <a:ext cx="3568142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t1.daumcdn.net/cfile/tistory/221EC647544621BC0C">
            <a:extLst>
              <a:ext uri="{FF2B5EF4-FFF2-40B4-BE49-F238E27FC236}">
                <a16:creationId xmlns:a16="http://schemas.microsoft.com/office/drawing/2014/main" id="{CE33CD2C-9B1A-461A-98A2-8AC67B59E5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85" t="45917" r="45664"/>
          <a:stretch/>
        </p:blipFill>
        <p:spPr bwMode="auto">
          <a:xfrm>
            <a:off x="7095619" y="3429000"/>
            <a:ext cx="3448051" cy="2838449"/>
          </a:xfrm>
          <a:prstGeom prst="rect">
            <a:avLst/>
          </a:prstGeom>
          <a:noFill/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A479628B-7394-46B9-8195-FC330ACB7B16}"/>
              </a:ext>
            </a:extLst>
          </p:cNvPr>
          <p:cNvGrpSpPr/>
          <p:nvPr/>
        </p:nvGrpSpPr>
        <p:grpSpPr>
          <a:xfrm>
            <a:off x="4175720" y="4597387"/>
            <a:ext cx="318112" cy="456999"/>
            <a:chOff x="3852375" y="4509600"/>
            <a:chExt cx="318112" cy="456999"/>
          </a:xfrm>
        </p:grpSpPr>
        <p:sp>
          <p:nvSpPr>
            <p:cNvPr id="6" name="순서도: 연결자 5">
              <a:extLst>
                <a:ext uri="{FF2B5EF4-FFF2-40B4-BE49-F238E27FC236}">
                  <a16:creationId xmlns:a16="http://schemas.microsoft.com/office/drawing/2014/main" id="{1B7F5F50-9DA0-4D5D-85A8-EB5C22BA16F8}"/>
                </a:ext>
              </a:extLst>
            </p:cNvPr>
            <p:cNvSpPr/>
            <p:nvPr/>
          </p:nvSpPr>
          <p:spPr>
            <a:xfrm>
              <a:off x="3852375" y="4509600"/>
              <a:ext cx="180000" cy="180000"/>
            </a:xfrm>
            <a:prstGeom prst="flowChartConnector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F55B084-C1CF-4283-995A-D8B9081167F3}"/>
                </a:ext>
              </a:extLst>
            </p:cNvPr>
            <p:cNvSpPr txBox="1"/>
            <p:nvPr/>
          </p:nvSpPr>
          <p:spPr>
            <a:xfrm>
              <a:off x="3894262" y="4689600"/>
              <a:ext cx="27622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spc="-150" dirty="0">
                  <a:solidFill>
                    <a:srgbClr val="FF0000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A</a:t>
              </a:r>
              <a:endParaRPr lang="ko-KR" altLang="en-US" sz="1200" spc="-150" dirty="0">
                <a:solidFill>
                  <a:srgbClr val="FF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E8C75558-28D2-4BD7-AAAA-88710324DB39}"/>
              </a:ext>
            </a:extLst>
          </p:cNvPr>
          <p:cNvGrpSpPr/>
          <p:nvPr/>
        </p:nvGrpSpPr>
        <p:grpSpPr>
          <a:xfrm>
            <a:off x="4709120" y="4225912"/>
            <a:ext cx="366225" cy="456999"/>
            <a:chOff x="4385775" y="4138125"/>
            <a:chExt cx="366225" cy="456999"/>
          </a:xfrm>
        </p:grpSpPr>
        <p:sp>
          <p:nvSpPr>
            <p:cNvPr id="12" name="순서도: 연결자 11">
              <a:extLst>
                <a:ext uri="{FF2B5EF4-FFF2-40B4-BE49-F238E27FC236}">
                  <a16:creationId xmlns:a16="http://schemas.microsoft.com/office/drawing/2014/main" id="{DC1F8A4D-7197-4D7E-A86C-D93D737C1B1A}"/>
                </a:ext>
              </a:extLst>
            </p:cNvPr>
            <p:cNvSpPr/>
            <p:nvPr/>
          </p:nvSpPr>
          <p:spPr>
            <a:xfrm>
              <a:off x="4385775" y="4138125"/>
              <a:ext cx="180000" cy="180000"/>
            </a:xfrm>
            <a:prstGeom prst="flowChartConnector">
              <a:avLst/>
            </a:prstGeom>
            <a:noFill/>
            <a:ln w="25400">
              <a:solidFill>
                <a:srgbClr val="2B2B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8098533-3FA1-4EE4-9CB6-D9C7695A7897}"/>
                </a:ext>
              </a:extLst>
            </p:cNvPr>
            <p:cNvSpPr txBox="1"/>
            <p:nvPr/>
          </p:nvSpPr>
          <p:spPr>
            <a:xfrm>
              <a:off x="4475775" y="4318125"/>
              <a:ext cx="27622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spc="-150" dirty="0">
                  <a:solidFill>
                    <a:srgbClr val="2B2BFF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B</a:t>
              </a:r>
              <a:endParaRPr lang="ko-KR" altLang="en-US" sz="1200" spc="-150" dirty="0">
                <a:solidFill>
                  <a:srgbClr val="2B2BFF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</p:txBody>
        </p: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8338BE3-5C72-4085-93C1-42B5FDD96BA9}"/>
              </a:ext>
            </a:extLst>
          </p:cNvPr>
          <p:cNvSpPr/>
          <p:nvPr/>
        </p:nvSpPr>
        <p:spPr>
          <a:xfrm>
            <a:off x="6847970" y="3429000"/>
            <a:ext cx="3695700" cy="2679224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28BC078B-DD31-424C-B47A-12F784AF8340}"/>
              </a:ext>
            </a:extLst>
          </p:cNvPr>
          <p:cNvGrpSpPr/>
          <p:nvPr/>
        </p:nvGrpSpPr>
        <p:grpSpPr>
          <a:xfrm>
            <a:off x="8038592" y="5321975"/>
            <a:ext cx="318112" cy="456999"/>
            <a:chOff x="3852375" y="4509600"/>
            <a:chExt cx="318112" cy="456999"/>
          </a:xfrm>
        </p:grpSpPr>
        <p:sp>
          <p:nvSpPr>
            <p:cNvPr id="19" name="순서도: 연결자 18">
              <a:extLst>
                <a:ext uri="{FF2B5EF4-FFF2-40B4-BE49-F238E27FC236}">
                  <a16:creationId xmlns:a16="http://schemas.microsoft.com/office/drawing/2014/main" id="{0AE59521-DF3E-446A-B37C-20913CDB0732}"/>
                </a:ext>
              </a:extLst>
            </p:cNvPr>
            <p:cNvSpPr/>
            <p:nvPr/>
          </p:nvSpPr>
          <p:spPr>
            <a:xfrm>
              <a:off x="3852375" y="4509600"/>
              <a:ext cx="180000" cy="180000"/>
            </a:xfrm>
            <a:prstGeom prst="flowChartConnector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2A89B33-F7FE-471D-A8B7-2685C2D34BBF}"/>
                </a:ext>
              </a:extLst>
            </p:cNvPr>
            <p:cNvSpPr txBox="1"/>
            <p:nvPr/>
          </p:nvSpPr>
          <p:spPr>
            <a:xfrm>
              <a:off x="3894262" y="4689600"/>
              <a:ext cx="27622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spc="-150" dirty="0">
                  <a:solidFill>
                    <a:srgbClr val="FF0000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A</a:t>
              </a:r>
              <a:endParaRPr lang="ko-KR" altLang="en-US" sz="1200" spc="-150" dirty="0">
                <a:solidFill>
                  <a:srgbClr val="FF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EAF4B056-2AC2-40BD-902B-952617A3EE5C}"/>
              </a:ext>
            </a:extLst>
          </p:cNvPr>
          <p:cNvGrpSpPr/>
          <p:nvPr/>
        </p:nvGrpSpPr>
        <p:grpSpPr>
          <a:xfrm>
            <a:off x="9086342" y="3869126"/>
            <a:ext cx="366225" cy="456999"/>
            <a:chOff x="4385775" y="4138125"/>
            <a:chExt cx="366225" cy="456999"/>
          </a:xfrm>
        </p:grpSpPr>
        <p:sp>
          <p:nvSpPr>
            <p:cNvPr id="22" name="순서도: 연결자 21">
              <a:extLst>
                <a:ext uri="{FF2B5EF4-FFF2-40B4-BE49-F238E27FC236}">
                  <a16:creationId xmlns:a16="http://schemas.microsoft.com/office/drawing/2014/main" id="{3A14212E-EAAB-4C81-89F4-D0B645B6CB93}"/>
                </a:ext>
              </a:extLst>
            </p:cNvPr>
            <p:cNvSpPr/>
            <p:nvPr/>
          </p:nvSpPr>
          <p:spPr>
            <a:xfrm>
              <a:off x="4385775" y="4138125"/>
              <a:ext cx="180000" cy="180000"/>
            </a:xfrm>
            <a:prstGeom prst="flowChartConnector">
              <a:avLst/>
            </a:prstGeom>
            <a:noFill/>
            <a:ln w="25400">
              <a:solidFill>
                <a:srgbClr val="2B2B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0F8D2DC-B9F8-4A9C-9DCC-62C8A2501F3C}"/>
                </a:ext>
              </a:extLst>
            </p:cNvPr>
            <p:cNvSpPr txBox="1"/>
            <p:nvPr/>
          </p:nvSpPr>
          <p:spPr>
            <a:xfrm>
              <a:off x="4475775" y="4318125"/>
              <a:ext cx="27622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spc="-150" dirty="0">
                  <a:solidFill>
                    <a:srgbClr val="2B2BFF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B</a:t>
              </a:r>
              <a:endParaRPr lang="ko-KR" altLang="en-US" sz="1200" spc="-150" dirty="0">
                <a:solidFill>
                  <a:srgbClr val="2B2BFF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840D6926-417B-4AD7-90FD-966171211EBE}"/>
              </a:ext>
            </a:extLst>
          </p:cNvPr>
          <p:cNvSpPr txBox="1"/>
          <p:nvPr/>
        </p:nvSpPr>
        <p:spPr>
          <a:xfrm>
            <a:off x="3557226" y="6053365"/>
            <a:ext cx="8035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pc="-150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고차원 공간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F8F044E-6DCE-4F0C-A202-8C7DB8A7FC2C}"/>
              </a:ext>
            </a:extLst>
          </p:cNvPr>
          <p:cNvSpPr txBox="1"/>
          <p:nvPr/>
        </p:nvSpPr>
        <p:spPr>
          <a:xfrm>
            <a:off x="8294045" y="6053365"/>
            <a:ext cx="8035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pc="-150" dirty="0" err="1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저차원</a:t>
            </a:r>
            <a:r>
              <a:rPr lang="ko-KR" altLang="en-US" sz="1200" spc="-150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공간</a:t>
            </a:r>
          </a:p>
        </p:txBody>
      </p:sp>
      <p:sp>
        <p:nvSpPr>
          <p:cNvPr id="27" name="화살표: 오른쪽 26">
            <a:extLst>
              <a:ext uri="{FF2B5EF4-FFF2-40B4-BE49-F238E27FC236}">
                <a16:creationId xmlns:a16="http://schemas.microsoft.com/office/drawing/2014/main" id="{61F24066-F8FB-48C3-BA52-51251694921A}"/>
              </a:ext>
            </a:extLst>
          </p:cNvPr>
          <p:cNvSpPr/>
          <p:nvPr/>
        </p:nvSpPr>
        <p:spPr>
          <a:xfrm>
            <a:off x="5577955" y="4430796"/>
            <a:ext cx="1549538" cy="675633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299D8A1-1824-4FED-A09B-C9C4486690F7}"/>
                  </a:ext>
                </a:extLst>
              </p:cNvPr>
              <p:cNvSpPr txBox="1"/>
              <p:nvPr/>
            </p:nvSpPr>
            <p:spPr>
              <a:xfrm>
                <a:off x="5734919" y="4637807"/>
                <a:ext cx="1235611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1100" spc="-15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rPr>
                      <m:t>2</m:t>
                    </m:r>
                    <m:r>
                      <a:rPr lang="ko-KR" altLang="en-US" sz="1100" spc="-15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rPr>
                      <m:t>차</m:t>
                    </m:r>
                  </m:oMath>
                </a14:m>
                <a:r>
                  <a:rPr lang="ko-KR" altLang="en-US" sz="1100" spc="-150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원 </a:t>
                </a:r>
                <a:r>
                  <a:rPr lang="en-US" altLang="ko-KR" sz="1100" spc="-150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manifold</a:t>
                </a:r>
                <a:r>
                  <a:rPr lang="ko-KR" altLang="en-US" sz="1100" spc="-150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로 변환</a:t>
                </a: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299D8A1-1824-4FED-A09B-C9C4486690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4919" y="4637807"/>
                <a:ext cx="1235611" cy="261610"/>
              </a:xfrm>
              <a:prstGeom prst="rect">
                <a:avLst/>
              </a:prstGeom>
              <a:blipFill>
                <a:blip r:embed="rId5"/>
                <a:stretch>
                  <a:fillRect b="-1860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2999A596-C79D-40B6-BE2C-1921F2D0C6E0}"/>
              </a:ext>
            </a:extLst>
          </p:cNvPr>
          <p:cNvCxnSpPr>
            <a:cxnSpLocks/>
            <a:endCxn id="12" idx="3"/>
          </p:cNvCxnSpPr>
          <p:nvPr/>
        </p:nvCxnSpPr>
        <p:spPr>
          <a:xfrm flipV="1">
            <a:off x="4355720" y="4379552"/>
            <a:ext cx="379760" cy="258255"/>
          </a:xfrm>
          <a:prstGeom prst="line">
            <a:avLst/>
          </a:prstGeom>
          <a:ln w="317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33869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6C8C08DC-F4CD-43C8-9770-193D0540E6C4}"/>
              </a:ext>
            </a:extLst>
          </p:cNvPr>
          <p:cNvGrpSpPr/>
          <p:nvPr/>
        </p:nvGrpSpPr>
        <p:grpSpPr>
          <a:xfrm>
            <a:off x="1039256" y="3034834"/>
            <a:ext cx="10113488" cy="3294286"/>
            <a:chOff x="1039256" y="3034834"/>
            <a:chExt cx="10113488" cy="3294286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8F810918-EB58-4471-AE9A-861E1D5A397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39256" y="3034834"/>
              <a:ext cx="10113488" cy="2880000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98D5C28-560B-4306-81D6-6722C7449AB1}"/>
                </a:ext>
              </a:extLst>
            </p:cNvPr>
            <p:cNvSpPr txBox="1"/>
            <p:nvPr/>
          </p:nvSpPr>
          <p:spPr>
            <a:xfrm>
              <a:off x="5456635" y="6052121"/>
              <a:ext cx="127873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spc="-150" dirty="0">
                  <a:solidFill>
                    <a:sysClr val="windowText" lastClr="000000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&lt;Swiss</a:t>
              </a:r>
              <a:r>
                <a:rPr lang="ko-KR" altLang="en-US" sz="1200" spc="-150" dirty="0">
                  <a:solidFill>
                    <a:sysClr val="windowText" lastClr="000000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 </a:t>
              </a:r>
              <a:r>
                <a:rPr lang="en-US" altLang="ko-KR" sz="1200" spc="-150" dirty="0">
                  <a:solidFill>
                    <a:sysClr val="windowText" lastClr="000000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rPr>
                <a:t>Roll Example&gt;</a:t>
              </a:r>
              <a:endParaRPr lang="ko-KR" altLang="en-US" sz="1200" spc="-150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endParaRPr>
            </a:p>
          </p:txBody>
        </p:sp>
      </p:grp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47386819-0FA5-404D-8157-C3EFA34E02D7}"/>
              </a:ext>
            </a:extLst>
          </p:cNvPr>
          <p:cNvCxnSpPr>
            <a:cxnSpLocks/>
          </p:cNvCxnSpPr>
          <p:nvPr/>
        </p:nvCxnSpPr>
        <p:spPr>
          <a:xfrm flipH="1">
            <a:off x="4092142" y="2066925"/>
            <a:ext cx="2137208" cy="181927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>
            <a:extLst>
              <a:ext uri="{FF2B5EF4-FFF2-40B4-BE49-F238E27FC236}">
                <a16:creationId xmlns:a16="http://schemas.microsoft.com/office/drawing/2014/main" id="{C7BFA558-6954-411C-B82C-26A3F5218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394" y="329576"/>
            <a:ext cx="9897276" cy="563554"/>
          </a:xfrm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ko-KR" dirty="0">
                <a:ln>
                  <a:solidFill>
                    <a:schemeClr val="tx2">
                      <a:lumMod val="50000"/>
                    </a:schemeClr>
                  </a:solidFill>
                </a:ln>
                <a:solidFill>
                  <a:schemeClr val="tx2">
                    <a:lumMod val="50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Dimensionality</a:t>
            </a:r>
            <a:r>
              <a:rPr lang="ko-KR" altLang="en-US" dirty="0">
                <a:ln>
                  <a:solidFill>
                    <a:schemeClr val="tx2">
                      <a:lumMod val="50000"/>
                    </a:schemeClr>
                  </a:solidFill>
                </a:ln>
                <a:solidFill>
                  <a:schemeClr val="tx2">
                    <a:lumMod val="50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dirty="0">
                <a:ln>
                  <a:solidFill>
                    <a:schemeClr val="tx2">
                      <a:lumMod val="50000"/>
                    </a:schemeClr>
                  </a:solidFill>
                </a:ln>
                <a:solidFill>
                  <a:schemeClr val="tx2">
                    <a:lumMod val="50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Reduction</a:t>
            </a:r>
            <a:endParaRPr lang="ko-KR" altLang="en-US" dirty="0">
              <a:ln>
                <a:solidFill>
                  <a:schemeClr val="tx2">
                    <a:lumMod val="50000"/>
                  </a:schemeClr>
                </a:solidFill>
              </a:ln>
              <a:solidFill>
                <a:schemeClr val="tx2">
                  <a:lumMod val="50000"/>
                </a:schemeClr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4D6CC28-E25D-4F78-A447-9A5E526BE279}"/>
              </a:ext>
            </a:extLst>
          </p:cNvPr>
          <p:cNvSpPr txBox="1"/>
          <p:nvPr/>
        </p:nvSpPr>
        <p:spPr>
          <a:xfrm>
            <a:off x="935666" y="943166"/>
            <a:ext cx="11174818" cy="195438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pc="-150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ISOMAP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spc="-150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다차원 스케일링</a:t>
            </a:r>
            <a:r>
              <a:rPr lang="en-US" altLang="ko-KR" sz="1600" spc="-150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(MDS)</a:t>
            </a:r>
            <a:r>
              <a:rPr lang="ko-KR" altLang="en-US" sz="1600" spc="-150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과 주성분 분석</a:t>
            </a:r>
            <a:r>
              <a:rPr lang="en-US" altLang="ko-KR" sz="1600" spc="-150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(PCA)</a:t>
            </a:r>
            <a:r>
              <a:rPr lang="ko-KR" altLang="en-US" sz="1600" spc="-150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의 확장이자 두 방법론을 결합한 방법론임</a:t>
            </a:r>
            <a:endParaRPr lang="en-US" altLang="ko-KR" sz="1600" spc="-150" dirty="0">
              <a:solidFill>
                <a:sysClr val="windowText" lastClr="000000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spc="-150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MDS </a:t>
            </a:r>
            <a:r>
              <a:rPr lang="ko-KR" altLang="en-US" sz="1600" spc="-150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혹은 </a:t>
            </a:r>
            <a:r>
              <a:rPr lang="en-US" altLang="ko-KR" sz="1600" spc="-150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PCA </a:t>
            </a:r>
            <a:r>
              <a:rPr lang="ko-KR" altLang="en-US" sz="1600" spc="-150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같은 선형 방법론을 사용하면 공간상의 </a:t>
            </a:r>
            <a:r>
              <a:rPr lang="en-US" altLang="ko-KR" sz="1600" spc="-150" dirty="0">
                <a:solidFill>
                  <a:srgbClr val="FF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Euclidean </a:t>
            </a:r>
            <a:r>
              <a:rPr lang="ko-KR" altLang="en-US" sz="1600" spc="-150" dirty="0">
                <a:solidFill>
                  <a:srgbClr val="FF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거리 </a:t>
            </a:r>
            <a:r>
              <a:rPr lang="ko-KR" altLang="en-US" sz="1600" spc="-150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등을 구하게 됨</a:t>
            </a:r>
            <a:endParaRPr lang="en-US" altLang="ko-KR" sz="1600" spc="-150" dirty="0">
              <a:solidFill>
                <a:sysClr val="windowText" lastClr="000000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spc="-150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그러나 데이터가 구조적</a:t>
            </a:r>
            <a:r>
              <a:rPr lang="en-US" altLang="ko-KR" sz="1600" spc="-150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</a:t>
            </a:r>
            <a:r>
              <a:rPr lang="ko-KR" altLang="en-US" sz="1600" spc="-150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혹은 기하학적으로 선형이 아닐 경우 비선형 변환이 필요함</a:t>
            </a:r>
            <a:endParaRPr lang="en-US" altLang="ko-KR" sz="1600" spc="-150" dirty="0">
              <a:solidFill>
                <a:sysClr val="windowText" lastClr="000000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spc="-150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ISOMAP</a:t>
            </a:r>
            <a:r>
              <a:rPr lang="ko-KR" altLang="en-US" sz="1600" spc="-150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은 </a:t>
            </a:r>
            <a:r>
              <a:rPr lang="en-US" altLang="ko-KR" sz="1600" spc="-150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MDS</a:t>
            </a:r>
            <a:r>
              <a:rPr lang="ko-KR" altLang="en-US" sz="1600" spc="-150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에서 </a:t>
            </a:r>
            <a:r>
              <a:rPr lang="en-US" altLang="ko-KR" sz="1600" spc="-150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distance matrix</a:t>
            </a:r>
            <a:r>
              <a:rPr lang="ko-KR" altLang="en-US" sz="1600" spc="-150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를 변환하는 부분만 바뀜</a:t>
            </a:r>
            <a:endParaRPr lang="en-US" altLang="ko-KR" sz="1600" spc="-150" dirty="0">
              <a:solidFill>
                <a:sysClr val="windowText" lastClr="000000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F277771C-446D-4F1A-BE12-B9A956132330}"/>
              </a:ext>
            </a:extLst>
          </p:cNvPr>
          <p:cNvSpPr/>
          <p:nvPr/>
        </p:nvSpPr>
        <p:spPr>
          <a:xfrm rot="20891866">
            <a:off x="2862617" y="3922025"/>
            <a:ext cx="1215603" cy="261776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436248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BFA558-6954-411C-B82C-26A3F5218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394" y="329576"/>
            <a:ext cx="9897276" cy="563554"/>
          </a:xfrm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ko-KR" dirty="0">
                <a:ln>
                  <a:solidFill>
                    <a:schemeClr val="tx2">
                      <a:lumMod val="50000"/>
                    </a:schemeClr>
                  </a:solidFill>
                </a:ln>
                <a:solidFill>
                  <a:schemeClr val="tx2">
                    <a:lumMod val="50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Dimensionality</a:t>
            </a:r>
            <a:r>
              <a:rPr lang="ko-KR" altLang="en-US" dirty="0">
                <a:ln>
                  <a:solidFill>
                    <a:schemeClr val="tx2">
                      <a:lumMod val="50000"/>
                    </a:schemeClr>
                  </a:solidFill>
                </a:ln>
                <a:solidFill>
                  <a:schemeClr val="tx2">
                    <a:lumMod val="50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dirty="0">
                <a:ln>
                  <a:solidFill>
                    <a:schemeClr val="tx2">
                      <a:lumMod val="50000"/>
                    </a:schemeClr>
                  </a:solidFill>
                </a:ln>
                <a:solidFill>
                  <a:schemeClr val="tx2">
                    <a:lumMod val="50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Reduction</a:t>
            </a:r>
            <a:endParaRPr lang="ko-KR" altLang="en-US" dirty="0">
              <a:ln>
                <a:solidFill>
                  <a:schemeClr val="tx2">
                    <a:lumMod val="50000"/>
                  </a:schemeClr>
                </a:solidFill>
              </a:ln>
              <a:solidFill>
                <a:schemeClr val="tx2">
                  <a:lumMod val="50000"/>
                </a:schemeClr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4D6CC28-E25D-4F78-A447-9A5E526BE279}"/>
                  </a:ext>
                </a:extLst>
              </p:cNvPr>
              <p:cNvSpPr txBox="1"/>
              <p:nvPr/>
            </p:nvSpPr>
            <p:spPr>
              <a:xfrm>
                <a:off x="935666" y="943166"/>
                <a:ext cx="11174818" cy="1585049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v"/>
                </a:pPr>
                <a:r>
                  <a:rPr lang="en-US" altLang="ko-KR" spc="-150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ISOMAP – step1: Neighborhood graph </a:t>
                </a:r>
                <a:r>
                  <a:rPr lang="ko-KR" altLang="en-US" spc="-150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구축</a:t>
                </a:r>
                <a:endParaRPr lang="en-US" altLang="ko-KR" spc="-150" dirty="0">
                  <a:solidFill>
                    <a:sysClr val="windowText" lastClr="000000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600" spc="-150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첫번째 단계에서는 고정된 </a:t>
                </a:r>
                <a:r>
                  <a:rPr lang="ko-KR" altLang="en-US" sz="1600" spc="-150" dirty="0" err="1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기준값</a:t>
                </a:r>
                <a:r>
                  <a:rPr lang="ko-KR" altLang="en-US" sz="1600" spc="-150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 </a:t>
                </a:r>
                <a14:m>
                  <m:oMath xmlns:m="http://schemas.openxmlformats.org/officeDocument/2006/math">
                    <m:r>
                      <a:rPr lang="ko-KR" altLang="en-US" sz="1600" i="1" spc="-15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rPr>
                      <m:t>𝜀</m:t>
                    </m:r>
                  </m:oMath>
                </a14:m>
                <a:r>
                  <a:rPr lang="en-US" altLang="ko-KR" sz="1600" spc="-150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 </a:t>
                </a:r>
                <a:r>
                  <a:rPr lang="ko-KR" altLang="en-US" sz="1600" spc="-150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또는 </a:t>
                </a:r>
                <a:r>
                  <a:rPr lang="en-US" altLang="ko-KR" sz="1600" spc="-150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KNN </a:t>
                </a:r>
                <a:r>
                  <a:rPr lang="ko-KR" altLang="en-US" sz="1600" spc="-150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방식을 통해서 모든 점들을 서로 연결함</a:t>
                </a:r>
                <a:endParaRPr lang="en-US" altLang="ko-KR" sz="1600" spc="-150" dirty="0">
                  <a:solidFill>
                    <a:sysClr val="windowText" lastClr="000000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600" spc="-150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Original</a:t>
                </a:r>
                <a:r>
                  <a:rPr lang="ko-KR" altLang="en-US" sz="1600" spc="-150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 </a:t>
                </a:r>
                <a:r>
                  <a:rPr lang="en-US" altLang="ko-KR" sz="1600" spc="-150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manifold</a:t>
                </a:r>
                <a:r>
                  <a:rPr lang="ko-KR" altLang="en-US" sz="1600" spc="-150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의 점들이 모두 연결되면 인접한 이웃의 관계가 연결된 그래프가 구축됨</a:t>
                </a:r>
                <a:endParaRPr lang="en-US" altLang="ko-KR" sz="1600" spc="-150" dirty="0">
                  <a:solidFill>
                    <a:sysClr val="windowText" lastClr="000000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600" spc="-150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점끼리</a:t>
                </a:r>
                <a:r>
                  <a:rPr lang="en-US" altLang="ko-KR" sz="1600" spc="-150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 </a:t>
                </a:r>
                <a:r>
                  <a:rPr lang="ko-KR" altLang="en-US" sz="1600" spc="-150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연결되었을 때 그래프 </a:t>
                </a:r>
                <a:r>
                  <a:rPr lang="ko-KR" altLang="en-US" sz="1600" spc="-150" dirty="0" err="1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엣지들의</a:t>
                </a:r>
                <a:r>
                  <a:rPr lang="ko-KR" altLang="en-US" sz="1600" spc="-150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 가중치는</a:t>
                </a:r>
                <a:r>
                  <a:rPr lang="en-US" altLang="ko-KR" sz="1600" spc="-150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 </a:t>
                </a:r>
                <a:r>
                  <a:rPr lang="ko-KR" altLang="en-US" sz="1600" spc="-150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두 연결된 점 사이의 </a:t>
                </a:r>
                <a:r>
                  <a:rPr lang="en-US" altLang="ko-KR" sz="1600" spc="-150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Euclidean</a:t>
                </a:r>
                <a:r>
                  <a:rPr lang="ko-KR" altLang="en-US" sz="1600" spc="-150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 거리가 됨</a:t>
                </a:r>
                <a:endParaRPr lang="en-US" altLang="ko-KR" sz="1600" spc="-150" dirty="0">
                  <a:solidFill>
                    <a:sysClr val="windowText" lastClr="000000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4D6CC28-E25D-4F78-A447-9A5E526BE2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666" y="943166"/>
                <a:ext cx="11174818" cy="1585049"/>
              </a:xfrm>
              <a:prstGeom prst="rect">
                <a:avLst/>
              </a:prstGeom>
              <a:blipFill>
                <a:blip r:embed="rId3"/>
                <a:stretch>
                  <a:fillRect l="-327" b="-423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그림 2">
            <a:extLst>
              <a:ext uri="{FF2B5EF4-FFF2-40B4-BE49-F238E27FC236}">
                <a16:creationId xmlns:a16="http://schemas.microsoft.com/office/drawing/2014/main" id="{8F810918-EB58-4471-AE9A-861E1D5A3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1924" y="42716"/>
            <a:ext cx="3993682" cy="113727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EF4C0AB-6D5D-407F-B123-F31E9BADD79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9272"/>
          <a:stretch/>
        </p:blipFill>
        <p:spPr>
          <a:xfrm>
            <a:off x="7102614" y="3228975"/>
            <a:ext cx="3230577" cy="260722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FF050FC-5580-468C-AC95-021046D2955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9272"/>
          <a:stretch/>
        </p:blipFill>
        <p:spPr>
          <a:xfrm>
            <a:off x="1695922" y="3228975"/>
            <a:ext cx="2977689" cy="260722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3D223DC-DBA6-4F81-B6BD-0421C8C32A92}"/>
              </a:ext>
            </a:extLst>
          </p:cNvPr>
          <p:cNvSpPr txBox="1"/>
          <p:nvPr/>
        </p:nvSpPr>
        <p:spPr>
          <a:xfrm>
            <a:off x="2629141" y="6030143"/>
            <a:ext cx="11112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pc="-150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&lt;Original Manifold&gt;</a:t>
            </a:r>
            <a:endParaRPr lang="ko-KR" altLang="en-US" sz="1200" spc="-150" dirty="0">
              <a:solidFill>
                <a:sysClr val="windowText" lastClr="000000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1931843-D4A8-4A34-B1FE-C0A934038DF4}"/>
              </a:ext>
            </a:extLst>
          </p:cNvPr>
          <p:cNvSpPr txBox="1"/>
          <p:nvPr/>
        </p:nvSpPr>
        <p:spPr>
          <a:xfrm>
            <a:off x="8049989" y="6030143"/>
            <a:ext cx="13358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pc="-150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&lt;Neighborhood graph&gt;</a:t>
            </a:r>
            <a:endParaRPr lang="ko-KR" altLang="en-US" sz="1200" spc="-150" dirty="0">
              <a:solidFill>
                <a:sysClr val="windowText" lastClr="000000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F976D826-0D2C-4479-A343-7E4317BDE940}"/>
              </a:ext>
            </a:extLst>
          </p:cNvPr>
          <p:cNvSpPr/>
          <p:nvPr/>
        </p:nvSpPr>
        <p:spPr>
          <a:xfrm>
            <a:off x="5113344" y="4333268"/>
            <a:ext cx="1549538" cy="675633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0C06361-E10C-4136-B8D1-619FF7185764}"/>
                  </a:ext>
                </a:extLst>
              </p:cNvPr>
              <p:cNvSpPr txBox="1"/>
              <p:nvPr/>
            </p:nvSpPr>
            <p:spPr>
              <a:xfrm>
                <a:off x="5270308" y="4532585"/>
                <a:ext cx="123561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ko-KR" altLang="en-US" sz="1200" i="1" spc="-15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rPr>
                      <m:t>𝜀</m:t>
                    </m:r>
                  </m:oMath>
                </a14:m>
                <a:r>
                  <a:rPr lang="ko-KR" altLang="en-US" sz="1200" spc="-150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 </a:t>
                </a:r>
                <a:r>
                  <a:rPr lang="en-US" altLang="ko-KR" sz="1200" spc="-150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or KNN connection</a:t>
                </a:r>
                <a:endParaRPr lang="ko-KR" altLang="en-US" sz="1200" spc="-150" dirty="0">
                  <a:solidFill>
                    <a:sysClr val="windowText" lastClr="000000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0C06361-E10C-4136-B8D1-619FF71857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0308" y="4532585"/>
                <a:ext cx="1235611" cy="276999"/>
              </a:xfrm>
              <a:prstGeom prst="rect">
                <a:avLst/>
              </a:prstGeom>
              <a:blipFill>
                <a:blip r:embed="rId6"/>
                <a:stretch>
                  <a:fillRect t="-2222" r="-495" b="-1777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019586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BFA558-6954-411C-B82C-26A3F5218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394" y="329576"/>
            <a:ext cx="9897276" cy="563554"/>
          </a:xfrm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ko-KR" dirty="0">
                <a:ln>
                  <a:solidFill>
                    <a:schemeClr val="tx2">
                      <a:lumMod val="50000"/>
                    </a:schemeClr>
                  </a:solidFill>
                </a:ln>
                <a:solidFill>
                  <a:schemeClr val="tx2">
                    <a:lumMod val="50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Dimensionality</a:t>
            </a:r>
            <a:r>
              <a:rPr lang="ko-KR" altLang="en-US" dirty="0">
                <a:ln>
                  <a:solidFill>
                    <a:schemeClr val="tx2">
                      <a:lumMod val="50000"/>
                    </a:schemeClr>
                  </a:solidFill>
                </a:ln>
                <a:solidFill>
                  <a:schemeClr val="tx2">
                    <a:lumMod val="50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dirty="0">
                <a:ln>
                  <a:solidFill>
                    <a:schemeClr val="tx2">
                      <a:lumMod val="50000"/>
                    </a:schemeClr>
                  </a:solidFill>
                </a:ln>
                <a:solidFill>
                  <a:schemeClr val="tx2">
                    <a:lumMod val="50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Reduction</a:t>
            </a:r>
            <a:endParaRPr lang="ko-KR" altLang="en-US" dirty="0">
              <a:ln>
                <a:solidFill>
                  <a:schemeClr val="tx2">
                    <a:lumMod val="50000"/>
                  </a:schemeClr>
                </a:solidFill>
              </a:ln>
              <a:solidFill>
                <a:schemeClr val="tx2">
                  <a:lumMod val="50000"/>
                </a:schemeClr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4D6CC28-E25D-4F78-A447-9A5E526BE279}"/>
                  </a:ext>
                </a:extLst>
              </p:cNvPr>
              <p:cNvSpPr txBox="1"/>
              <p:nvPr/>
            </p:nvSpPr>
            <p:spPr>
              <a:xfrm>
                <a:off x="935666" y="943166"/>
                <a:ext cx="11174818" cy="1984389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v"/>
                </a:pPr>
                <a:r>
                  <a:rPr lang="en-US" altLang="ko-KR" spc="-150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ISOMAP – step2: </a:t>
                </a:r>
                <a:r>
                  <a:rPr lang="ko-KR" altLang="en-US" spc="-150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두 점 간의 </a:t>
                </a:r>
                <a:r>
                  <a:rPr lang="en-US" altLang="ko-KR" spc="-150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shortest paths </a:t>
                </a:r>
                <a:r>
                  <a:rPr lang="ko-KR" altLang="en-US" spc="-150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계산</a:t>
                </a:r>
                <a:endParaRPr lang="en-US" altLang="ko-KR" spc="-150" dirty="0">
                  <a:solidFill>
                    <a:sysClr val="windowText" lastClr="000000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600" spc="-150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두 점 </a:t>
                </a:r>
                <a:r>
                  <a:rPr lang="en-US" altLang="ko-KR" sz="1600" spc="-150" dirty="0" err="1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i</a:t>
                </a:r>
                <a:r>
                  <a:rPr lang="ko-KR" altLang="en-US" sz="1600" spc="-150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와 </a:t>
                </a:r>
                <a:r>
                  <a:rPr lang="en-US" altLang="ko-KR" sz="1600" spc="-150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j</a:t>
                </a:r>
                <a:r>
                  <a:rPr lang="ko-KR" altLang="en-US" sz="1600" spc="-150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에 대해 서로 연결되어 있으면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 spc="-15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KoPubWorld돋움체_Pro Medium" panose="00000600000000000000" pitchFamily="50" charset="-127"/>
                            <a:cs typeface="KoPubWorld돋움체_Pro Medium" panose="00000600000000000000" pitchFamily="50" charset="-127"/>
                          </a:rPr>
                        </m:ctrlPr>
                      </m:sSubPr>
                      <m:e>
                        <m:r>
                          <a:rPr lang="en-US" altLang="ko-KR" sz="1600" spc="-15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KoPubWorld돋움체_Pro Medium" panose="00000600000000000000" pitchFamily="50" charset="-127"/>
                            <a:cs typeface="KoPubWorld돋움체_Pro Medium" panose="00000600000000000000" pitchFamily="50" charset="-127"/>
                          </a:rPr>
                          <m:t>𝑑</m:t>
                        </m:r>
                      </m:e>
                      <m:sub>
                        <m:r>
                          <a:rPr lang="en-US" altLang="ko-KR" sz="1600" spc="-15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KoPubWorld돋움체_Pro Medium" panose="00000600000000000000" pitchFamily="50" charset="-127"/>
                            <a:cs typeface="KoPubWorld돋움체_Pro Medium" panose="00000600000000000000" pitchFamily="50" charset="-127"/>
                          </a:rPr>
                          <m:t>𝐺</m:t>
                        </m:r>
                      </m:sub>
                    </m:sSub>
                    <m:d>
                      <m:dPr>
                        <m:ctrlPr>
                          <a:rPr lang="en-US" altLang="ko-KR" sz="1600" i="1" spc="-15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KoPubWorld돋움체_Pro Medium" panose="00000600000000000000" pitchFamily="50" charset="-127"/>
                            <a:cs typeface="KoPubWorld돋움체_Pro Medium" panose="00000600000000000000" pitchFamily="50" charset="-127"/>
                          </a:rPr>
                        </m:ctrlPr>
                      </m:dPr>
                      <m:e>
                        <m:r>
                          <a:rPr lang="en-US" altLang="ko-KR" sz="1600" spc="-15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KoPubWorld돋움체_Pro Medium" panose="00000600000000000000" pitchFamily="50" charset="-127"/>
                            <a:cs typeface="KoPubWorld돋움체_Pro Medium" panose="00000600000000000000" pitchFamily="50" charset="-127"/>
                          </a:rPr>
                          <m:t>𝑖</m:t>
                        </m:r>
                        <m:r>
                          <a:rPr lang="en-US" altLang="ko-KR" sz="1600" spc="-15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KoPubWorld돋움체_Pro Medium" panose="00000600000000000000" pitchFamily="50" charset="-127"/>
                            <a:cs typeface="KoPubWorld돋움체_Pro Medium" panose="00000600000000000000" pitchFamily="50" charset="-127"/>
                          </a:rPr>
                          <m:t>, </m:t>
                        </m:r>
                        <m:r>
                          <a:rPr lang="en-US" altLang="ko-KR" sz="1600" spc="-15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KoPubWorld돋움체_Pro Medium" panose="00000600000000000000" pitchFamily="50" charset="-127"/>
                            <a:cs typeface="KoPubWorld돋움체_Pro Medium" panose="00000600000000000000" pitchFamily="50" charset="-127"/>
                          </a:rPr>
                          <m:t>𝑗</m:t>
                        </m:r>
                      </m:e>
                    </m:d>
                    <m:r>
                      <a:rPr lang="en-US" altLang="ko-KR" sz="1600" spc="-15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rPr>
                      <m:t>=</m:t>
                    </m:r>
                    <m:sSub>
                      <m:sSubPr>
                        <m:ctrlPr>
                          <a:rPr lang="en-US" altLang="ko-KR" sz="1600" i="1" spc="-15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KoPubWorld돋움체_Pro Medium" panose="00000600000000000000" pitchFamily="50" charset="-127"/>
                            <a:cs typeface="KoPubWorld돋움체_Pro Medium" panose="00000600000000000000" pitchFamily="50" charset="-127"/>
                          </a:rPr>
                        </m:ctrlPr>
                      </m:sSubPr>
                      <m:e>
                        <m:r>
                          <a:rPr lang="en-US" altLang="ko-KR" sz="1600" spc="-15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KoPubWorld돋움체_Pro Medium" panose="00000600000000000000" pitchFamily="50" charset="-127"/>
                            <a:cs typeface="KoPubWorld돋움체_Pro Medium" panose="00000600000000000000" pitchFamily="50" charset="-127"/>
                          </a:rPr>
                          <m:t>𝑑</m:t>
                        </m:r>
                      </m:e>
                      <m:sub>
                        <m:r>
                          <a:rPr lang="en-US" altLang="ko-KR" sz="1600" spc="-15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KoPubWorld돋움체_Pro Medium" panose="00000600000000000000" pitchFamily="50" charset="-127"/>
                            <a:cs typeface="KoPubWorld돋움체_Pro Medium" panose="00000600000000000000" pitchFamily="50" charset="-127"/>
                          </a:rPr>
                          <m:t>𝑋</m:t>
                        </m:r>
                      </m:sub>
                    </m:sSub>
                    <m:d>
                      <m:dPr>
                        <m:ctrlPr>
                          <a:rPr lang="en-US" altLang="ko-KR" sz="1600" i="1" spc="-15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KoPubWorld돋움체_Pro Medium" panose="00000600000000000000" pitchFamily="50" charset="-127"/>
                            <a:cs typeface="KoPubWorld돋움체_Pro Medium" panose="00000600000000000000" pitchFamily="50" charset="-127"/>
                          </a:rPr>
                        </m:ctrlPr>
                      </m:dPr>
                      <m:e>
                        <m:r>
                          <a:rPr lang="en-US" altLang="ko-KR" sz="1600" spc="-15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KoPubWorld돋움체_Pro Medium" panose="00000600000000000000" pitchFamily="50" charset="-127"/>
                            <a:cs typeface="KoPubWorld돋움체_Pro Medium" panose="00000600000000000000" pitchFamily="50" charset="-127"/>
                          </a:rPr>
                          <m:t>𝑖</m:t>
                        </m:r>
                        <m:r>
                          <a:rPr lang="en-US" altLang="ko-KR" sz="1600" spc="-15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KoPubWorld돋움체_Pro Medium" panose="00000600000000000000" pitchFamily="50" charset="-127"/>
                            <a:cs typeface="KoPubWorld돋움체_Pro Medium" panose="00000600000000000000" pitchFamily="50" charset="-127"/>
                          </a:rPr>
                          <m:t>, </m:t>
                        </m:r>
                        <m:r>
                          <a:rPr lang="en-US" altLang="ko-KR" sz="1600" spc="-15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KoPubWorld돋움체_Pro Medium" panose="00000600000000000000" pitchFamily="50" charset="-127"/>
                            <a:cs typeface="KoPubWorld돋움체_Pro Medium" panose="00000600000000000000" pitchFamily="50" charset="-127"/>
                          </a:rPr>
                          <m:t>𝑗</m:t>
                        </m:r>
                      </m:e>
                    </m:d>
                  </m:oMath>
                </a14:m>
                <a:endParaRPr lang="en-US" altLang="ko-KR" sz="1600" spc="-150" dirty="0">
                  <a:solidFill>
                    <a:sysClr val="windowText" lastClr="000000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600" spc="-150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두 점이 서로 연결되어 있지 않으면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 spc="-15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KoPubWorld돋움체_Pro Medium" panose="00000600000000000000" pitchFamily="50" charset="-127"/>
                            <a:cs typeface="KoPubWorld돋움체_Pro Medium" panose="00000600000000000000" pitchFamily="50" charset="-127"/>
                          </a:rPr>
                        </m:ctrlPr>
                      </m:sSubPr>
                      <m:e>
                        <m:r>
                          <a:rPr lang="en-US" altLang="ko-KR" sz="1600" spc="-15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KoPubWorld돋움체_Pro Medium" panose="00000600000000000000" pitchFamily="50" charset="-127"/>
                            <a:cs typeface="KoPubWorld돋움체_Pro Medium" panose="00000600000000000000" pitchFamily="50" charset="-127"/>
                          </a:rPr>
                          <m:t>𝑑</m:t>
                        </m:r>
                      </m:e>
                      <m:sub>
                        <m:r>
                          <a:rPr lang="en-US" altLang="ko-KR" sz="1600" spc="-15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KoPubWorld돋움체_Pro Medium" panose="00000600000000000000" pitchFamily="50" charset="-127"/>
                            <a:cs typeface="KoPubWorld돋움체_Pro Medium" panose="00000600000000000000" pitchFamily="50" charset="-127"/>
                          </a:rPr>
                          <m:t>𝐺</m:t>
                        </m:r>
                      </m:sub>
                    </m:sSub>
                    <m:d>
                      <m:dPr>
                        <m:ctrlPr>
                          <a:rPr lang="en-US" altLang="ko-KR" sz="1600" i="1" spc="-15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KoPubWorld돋움체_Pro Medium" panose="00000600000000000000" pitchFamily="50" charset="-127"/>
                            <a:cs typeface="KoPubWorld돋움체_Pro Medium" panose="00000600000000000000" pitchFamily="50" charset="-127"/>
                          </a:rPr>
                        </m:ctrlPr>
                      </m:dPr>
                      <m:e>
                        <m:r>
                          <a:rPr lang="en-US" altLang="ko-KR" sz="1600" spc="-15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KoPubWorld돋움체_Pro Medium" panose="00000600000000000000" pitchFamily="50" charset="-127"/>
                            <a:cs typeface="KoPubWorld돋움체_Pro Medium" panose="00000600000000000000" pitchFamily="50" charset="-127"/>
                          </a:rPr>
                          <m:t>𝑖</m:t>
                        </m:r>
                        <m:r>
                          <a:rPr lang="en-US" altLang="ko-KR" sz="1600" spc="-15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KoPubWorld돋움체_Pro Medium" panose="00000600000000000000" pitchFamily="50" charset="-127"/>
                            <a:cs typeface="KoPubWorld돋움체_Pro Medium" panose="00000600000000000000" pitchFamily="50" charset="-127"/>
                          </a:rPr>
                          <m:t>, </m:t>
                        </m:r>
                        <m:r>
                          <a:rPr lang="en-US" altLang="ko-KR" sz="1600" spc="-15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KoPubWorld돋움체_Pro Medium" panose="00000600000000000000" pitchFamily="50" charset="-127"/>
                            <a:cs typeface="KoPubWorld돋움체_Pro Medium" panose="00000600000000000000" pitchFamily="50" charset="-127"/>
                          </a:rPr>
                          <m:t>𝑗</m:t>
                        </m:r>
                      </m:e>
                    </m:d>
                  </m:oMath>
                </a14:m>
                <a:r>
                  <a:rPr lang="ko-KR" altLang="en-US" sz="1600" spc="-150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를</a:t>
                </a:r>
                <a:r>
                  <a:rPr lang="en-US" altLang="ko-KR" sz="1600" spc="-150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 </a:t>
                </a:r>
                <a:r>
                  <a:rPr lang="ko-KR" altLang="en-US" sz="1600" spc="-150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계속 초기화함</a:t>
                </a:r>
                <a:endParaRPr lang="en-US" altLang="ko-KR" sz="1600" spc="-150" dirty="0">
                  <a:solidFill>
                    <a:sysClr val="windowText" lastClr="000000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600" spc="-150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1</a:t>
                </a:r>
                <a:r>
                  <a:rPr lang="ko-KR" altLang="en-US" sz="1600" spc="-150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부터 </a:t>
                </a:r>
                <a:r>
                  <a:rPr lang="en-US" altLang="ko-KR" sz="1600" spc="-150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N</a:t>
                </a:r>
                <a:r>
                  <a:rPr lang="ko-KR" altLang="en-US" sz="1600" spc="-150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개까지의 </a:t>
                </a:r>
                <a:r>
                  <a:rPr lang="en-US" altLang="ko-KR" sz="1600" spc="-150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k</a:t>
                </a:r>
                <a:r>
                  <a:rPr lang="ko-KR" altLang="en-US" sz="1600" spc="-150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에 대해서 점 </a:t>
                </a:r>
                <a:r>
                  <a:rPr lang="en-US" altLang="ko-KR" sz="1600" spc="-150" dirty="0" err="1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i</a:t>
                </a:r>
                <a:r>
                  <a:rPr lang="ko-KR" altLang="en-US" sz="1600" spc="-150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와 </a:t>
                </a:r>
                <a:r>
                  <a:rPr lang="en-US" altLang="ko-KR" sz="1600" spc="-150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j</a:t>
                </a:r>
                <a:r>
                  <a:rPr lang="ko-KR" altLang="en-US" sz="1600" spc="-150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간의 최단 거리인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 spc="-15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KoPubWorld돋움체_Pro Medium" panose="00000600000000000000" pitchFamily="50" charset="-127"/>
                            <a:cs typeface="KoPubWorld돋움체_Pro Medium" panose="00000600000000000000" pitchFamily="50" charset="-127"/>
                          </a:rPr>
                        </m:ctrlPr>
                      </m:sSubPr>
                      <m:e>
                        <m:r>
                          <a:rPr lang="en-US" altLang="ko-KR" sz="1600" spc="-15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KoPubWorld돋움체_Pro Medium" panose="00000600000000000000" pitchFamily="50" charset="-127"/>
                            <a:cs typeface="KoPubWorld돋움체_Pro Medium" panose="00000600000000000000" pitchFamily="50" charset="-127"/>
                          </a:rPr>
                          <m:t>𝑑</m:t>
                        </m:r>
                      </m:e>
                      <m:sub>
                        <m:r>
                          <a:rPr lang="en-US" altLang="ko-KR" sz="1600" spc="-15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KoPubWorld돋움체_Pro Medium" panose="00000600000000000000" pitchFamily="50" charset="-127"/>
                            <a:cs typeface="KoPubWorld돋움체_Pro Medium" panose="00000600000000000000" pitchFamily="50" charset="-127"/>
                          </a:rPr>
                          <m:t>𝐺</m:t>
                        </m:r>
                      </m:sub>
                    </m:sSub>
                    <m:d>
                      <m:dPr>
                        <m:ctrlPr>
                          <a:rPr lang="en-US" altLang="ko-KR" sz="1600" i="1" spc="-15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KoPubWorld돋움체_Pro Medium" panose="00000600000000000000" pitchFamily="50" charset="-127"/>
                            <a:cs typeface="KoPubWorld돋움체_Pro Medium" panose="00000600000000000000" pitchFamily="50" charset="-127"/>
                          </a:rPr>
                        </m:ctrlPr>
                      </m:dPr>
                      <m:e>
                        <m:r>
                          <a:rPr lang="en-US" altLang="ko-KR" sz="1600" spc="-15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KoPubWorld돋움체_Pro Medium" panose="00000600000000000000" pitchFamily="50" charset="-127"/>
                            <a:cs typeface="KoPubWorld돋움체_Pro Medium" panose="00000600000000000000" pitchFamily="50" charset="-127"/>
                          </a:rPr>
                          <m:t>𝑖</m:t>
                        </m:r>
                        <m:r>
                          <a:rPr lang="en-US" altLang="ko-KR" sz="1600" spc="-15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KoPubWorld돋움체_Pro Medium" panose="00000600000000000000" pitchFamily="50" charset="-127"/>
                            <a:cs typeface="KoPubWorld돋움체_Pro Medium" panose="00000600000000000000" pitchFamily="50" charset="-127"/>
                          </a:rPr>
                          <m:t>, </m:t>
                        </m:r>
                        <m:r>
                          <a:rPr lang="en-US" altLang="ko-KR" sz="1600" spc="-15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KoPubWorld돋움체_Pro Medium" panose="00000600000000000000" pitchFamily="50" charset="-127"/>
                            <a:cs typeface="KoPubWorld돋움체_Pro Medium" panose="00000600000000000000" pitchFamily="50" charset="-127"/>
                          </a:rPr>
                          <m:t>𝑗</m:t>
                        </m:r>
                      </m:e>
                    </m:d>
                  </m:oMath>
                </a14:m>
                <a:r>
                  <a:rPr lang="ko-KR" altLang="en-US" sz="1600" spc="-150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를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 spc="-15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KoPubWorld돋움체_Pro Medium" panose="00000600000000000000" pitchFamily="50" charset="-127"/>
                            <a:cs typeface="KoPubWorld돋움체_Pro Medium" panose="00000600000000000000" pitchFamily="50" charset="-127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600" spc="-15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KoPubWorld돋움체_Pro Medium" panose="00000600000000000000" pitchFamily="50" charset="-127"/>
                            <a:cs typeface="KoPubWorld돋움체_Pro Medium" panose="00000600000000000000" pitchFamily="50" charset="-127"/>
                          </a:rPr>
                          <m:t>min</m:t>
                        </m:r>
                        <m:r>
                          <a:rPr lang="en-US" altLang="ko-KR" sz="1600" spc="-15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KoPubWorld돋움체_Pro Medium" panose="00000600000000000000" pitchFamily="50" charset="-127"/>
                            <a:cs typeface="KoPubWorld돋움체_Pro Medium" panose="00000600000000000000" pitchFamily="50" charset="-127"/>
                          </a:rPr>
                          <m:t> (</m:t>
                        </m:r>
                        <m:r>
                          <a:rPr lang="en-US" altLang="ko-KR" sz="1600" spc="-15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KoPubWorld돋움체_Pro Medium" panose="00000600000000000000" pitchFamily="50" charset="-127"/>
                            <a:cs typeface="KoPubWorld돋움체_Pro Medium" panose="00000600000000000000" pitchFamily="50" charset="-127"/>
                          </a:rPr>
                          <m:t>𝑑</m:t>
                        </m:r>
                      </m:e>
                      <m:sub>
                        <m:r>
                          <a:rPr lang="en-US" altLang="ko-KR" sz="1600" spc="-15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KoPubWorld돋움체_Pro Medium" panose="00000600000000000000" pitchFamily="50" charset="-127"/>
                            <a:cs typeface="KoPubWorld돋움체_Pro Medium" panose="00000600000000000000" pitchFamily="50" charset="-127"/>
                          </a:rPr>
                          <m:t>𝐺</m:t>
                        </m:r>
                      </m:sub>
                    </m:sSub>
                    <m:d>
                      <m:dPr>
                        <m:ctrlPr>
                          <a:rPr lang="en-US" altLang="ko-KR" sz="1600" i="1" spc="-15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KoPubWorld돋움체_Pro Medium" panose="00000600000000000000" pitchFamily="50" charset="-127"/>
                            <a:cs typeface="KoPubWorld돋움체_Pro Medium" panose="00000600000000000000" pitchFamily="50" charset="-127"/>
                          </a:rPr>
                        </m:ctrlPr>
                      </m:dPr>
                      <m:e>
                        <m:r>
                          <a:rPr lang="en-US" altLang="ko-KR" sz="1600" spc="-15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KoPubWorld돋움체_Pro Medium" panose="00000600000000000000" pitchFamily="50" charset="-127"/>
                            <a:cs typeface="KoPubWorld돋움체_Pro Medium" panose="00000600000000000000" pitchFamily="50" charset="-127"/>
                          </a:rPr>
                          <m:t>𝑖</m:t>
                        </m:r>
                        <m:r>
                          <a:rPr lang="en-US" altLang="ko-KR" sz="1600" spc="-15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KoPubWorld돋움체_Pro Medium" panose="00000600000000000000" pitchFamily="50" charset="-127"/>
                            <a:cs typeface="KoPubWorld돋움체_Pro Medium" panose="00000600000000000000" pitchFamily="50" charset="-127"/>
                          </a:rPr>
                          <m:t>, </m:t>
                        </m:r>
                        <m:r>
                          <a:rPr lang="en-US" altLang="ko-KR" sz="1600" spc="-15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KoPubWorld돋움체_Pro Medium" panose="00000600000000000000" pitchFamily="50" charset="-127"/>
                            <a:cs typeface="KoPubWorld돋움체_Pro Medium" panose="00000600000000000000" pitchFamily="50" charset="-127"/>
                          </a:rPr>
                          <m:t>𝑗</m:t>
                        </m:r>
                      </m:e>
                    </m:d>
                    <m:r>
                      <a:rPr lang="en-US" altLang="ko-KR" sz="1600" spc="-15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rPr>
                      <m:t>,</m:t>
                    </m:r>
                    <m:sSub>
                      <m:sSubPr>
                        <m:ctrlPr>
                          <a:rPr lang="en-US" altLang="ko-KR" sz="1600" i="1" spc="-15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KoPubWorld돋움체_Pro Medium" panose="00000600000000000000" pitchFamily="50" charset="-127"/>
                            <a:cs typeface="KoPubWorld돋움체_Pro Medium" panose="00000600000000000000" pitchFamily="50" charset="-127"/>
                          </a:rPr>
                        </m:ctrlPr>
                      </m:sSubPr>
                      <m:e>
                        <m:r>
                          <a:rPr lang="en-US" altLang="ko-KR" sz="1600" spc="-15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KoPubWorld돋움체_Pro Medium" panose="00000600000000000000" pitchFamily="50" charset="-127"/>
                            <a:cs typeface="KoPubWorld돋움체_Pro Medium" panose="00000600000000000000" pitchFamily="50" charset="-127"/>
                          </a:rPr>
                          <m:t>𝑑</m:t>
                        </m:r>
                      </m:e>
                      <m:sub>
                        <m:r>
                          <a:rPr lang="en-US" altLang="ko-KR" sz="1600" spc="-15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KoPubWorld돋움체_Pro Medium" panose="00000600000000000000" pitchFamily="50" charset="-127"/>
                            <a:cs typeface="KoPubWorld돋움체_Pro Medium" panose="00000600000000000000" pitchFamily="50" charset="-127"/>
                          </a:rPr>
                          <m:t>𝑔</m:t>
                        </m:r>
                      </m:sub>
                    </m:sSub>
                    <m:d>
                      <m:dPr>
                        <m:ctrlPr>
                          <a:rPr lang="en-US" altLang="ko-KR" sz="1600" i="1" spc="-15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KoPubWorld돋움체_Pro Medium" panose="00000600000000000000" pitchFamily="50" charset="-127"/>
                            <a:cs typeface="KoPubWorld돋움체_Pro Medium" panose="00000600000000000000" pitchFamily="50" charset="-127"/>
                          </a:rPr>
                        </m:ctrlPr>
                      </m:dPr>
                      <m:e>
                        <m:r>
                          <a:rPr lang="en-US" altLang="ko-KR" sz="1600" spc="-15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KoPubWorld돋움체_Pro Medium" panose="00000600000000000000" pitchFamily="50" charset="-127"/>
                            <a:cs typeface="KoPubWorld돋움체_Pro Medium" panose="00000600000000000000" pitchFamily="50" charset="-127"/>
                          </a:rPr>
                          <m:t>𝑖</m:t>
                        </m:r>
                        <m:r>
                          <a:rPr lang="en-US" altLang="ko-KR" sz="1600" spc="-15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KoPubWorld돋움체_Pro Medium" panose="00000600000000000000" pitchFamily="50" charset="-127"/>
                            <a:cs typeface="KoPubWorld돋움체_Pro Medium" panose="00000600000000000000" pitchFamily="50" charset="-127"/>
                          </a:rPr>
                          <m:t>, </m:t>
                        </m:r>
                        <m:r>
                          <a:rPr lang="en-US" altLang="ko-KR" sz="1600" spc="-15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KoPubWorld돋움체_Pro Medium" panose="00000600000000000000" pitchFamily="50" charset="-127"/>
                            <a:cs typeface="KoPubWorld돋움체_Pro Medium" panose="00000600000000000000" pitchFamily="50" charset="-127"/>
                          </a:rPr>
                          <m:t>𝑘</m:t>
                        </m:r>
                      </m:e>
                    </m:d>
                    <m:r>
                      <a:rPr lang="en-US" altLang="ko-KR" sz="1600" spc="-15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rPr>
                      <m:t>+</m:t>
                    </m:r>
                    <m:sSub>
                      <m:sSubPr>
                        <m:ctrlPr>
                          <a:rPr lang="en-US" altLang="ko-KR" sz="1600" i="1" spc="-15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KoPubWorld돋움체_Pro Medium" panose="00000600000000000000" pitchFamily="50" charset="-127"/>
                            <a:cs typeface="KoPubWorld돋움체_Pro Medium" panose="00000600000000000000" pitchFamily="50" charset="-127"/>
                          </a:rPr>
                        </m:ctrlPr>
                      </m:sSubPr>
                      <m:e>
                        <m:r>
                          <a:rPr lang="en-US" altLang="ko-KR" sz="1600" spc="-15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KoPubWorld돋움체_Pro Medium" panose="00000600000000000000" pitchFamily="50" charset="-127"/>
                            <a:cs typeface="KoPubWorld돋움체_Pro Medium" panose="00000600000000000000" pitchFamily="50" charset="-127"/>
                          </a:rPr>
                          <m:t>𝑑</m:t>
                        </m:r>
                      </m:e>
                      <m:sub>
                        <m:r>
                          <a:rPr lang="en-US" altLang="ko-KR" sz="1600" spc="-15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KoPubWorld돋움체_Pro Medium" panose="00000600000000000000" pitchFamily="50" charset="-127"/>
                            <a:cs typeface="KoPubWorld돋움체_Pro Medium" panose="00000600000000000000" pitchFamily="50" charset="-127"/>
                          </a:rPr>
                          <m:t>𝐺</m:t>
                        </m:r>
                      </m:sub>
                    </m:sSub>
                    <m:d>
                      <m:dPr>
                        <m:ctrlPr>
                          <a:rPr lang="en-US" altLang="ko-KR" sz="1600" i="1" spc="-15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KoPubWorld돋움체_Pro Medium" panose="00000600000000000000" pitchFamily="50" charset="-127"/>
                            <a:cs typeface="KoPubWorld돋움체_Pro Medium" panose="00000600000000000000" pitchFamily="50" charset="-127"/>
                          </a:rPr>
                        </m:ctrlPr>
                      </m:dPr>
                      <m:e>
                        <m:r>
                          <a:rPr lang="en-US" altLang="ko-KR" sz="1600" spc="-15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KoPubWorld돋움체_Pro Medium" panose="00000600000000000000" pitchFamily="50" charset="-127"/>
                            <a:cs typeface="KoPubWorld돋움체_Pro Medium" panose="00000600000000000000" pitchFamily="50" charset="-127"/>
                          </a:rPr>
                          <m:t>𝑘</m:t>
                        </m:r>
                        <m:r>
                          <a:rPr lang="en-US" altLang="ko-KR" sz="1600" spc="-15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KoPubWorld돋움체_Pro Medium" panose="00000600000000000000" pitchFamily="50" charset="-127"/>
                            <a:cs typeface="KoPubWorld돋움체_Pro Medium" panose="00000600000000000000" pitchFamily="50" charset="-127"/>
                          </a:rPr>
                          <m:t>, </m:t>
                        </m:r>
                        <m:r>
                          <a:rPr lang="en-US" altLang="ko-KR" sz="1600" spc="-15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KoPubWorld돋움체_Pro Medium" panose="00000600000000000000" pitchFamily="50" charset="-127"/>
                            <a:cs typeface="KoPubWorld돋움체_Pro Medium" panose="00000600000000000000" pitchFamily="50" charset="-127"/>
                          </a:rPr>
                          <m:t>𝑖</m:t>
                        </m:r>
                      </m:e>
                    </m:d>
                    <m:r>
                      <a:rPr lang="en-US" altLang="ko-KR" sz="1600" spc="-15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rPr>
                      <m:t>)</m:t>
                    </m:r>
                    <m:r>
                      <a:rPr lang="ko-KR" altLang="en-US" sz="1600" spc="-15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rPr>
                      <m:t>로</m:t>
                    </m:r>
                  </m:oMath>
                </a14:m>
                <a:r>
                  <a:rPr lang="en-US" altLang="ko-KR" sz="1600" spc="-150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 </a:t>
                </a:r>
                <a:r>
                  <a:rPr lang="ko-KR" altLang="en-US" sz="1600" spc="-150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변환</a:t>
                </a:r>
                <a:endParaRPr lang="en-US" altLang="ko-KR" sz="1600" spc="-150" dirty="0">
                  <a:solidFill>
                    <a:sysClr val="windowText" lastClr="000000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600" spc="-150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Step1</a:t>
                </a:r>
                <a:r>
                  <a:rPr lang="ko-KR" altLang="en-US" sz="1600" spc="-150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과 </a:t>
                </a:r>
                <a:r>
                  <a:rPr lang="en-US" altLang="ko-KR" sz="1600" spc="-150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step2</a:t>
                </a:r>
                <a:r>
                  <a:rPr lang="ko-KR" altLang="en-US" sz="1600" spc="-150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를 통해서 두 점 사이의 </a:t>
                </a:r>
                <a:r>
                  <a:rPr lang="en-US" altLang="ko-KR" sz="1600" spc="-150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manifold</a:t>
                </a:r>
                <a:r>
                  <a:rPr lang="ko-KR" altLang="en-US" sz="1600" spc="-150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상 실제 도달 가능거리를 구하는 것임</a:t>
                </a:r>
                <a:endParaRPr lang="en-US" altLang="ko-KR" sz="1600" spc="-150" dirty="0">
                  <a:solidFill>
                    <a:sysClr val="windowText" lastClr="000000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4D6CC28-E25D-4F78-A447-9A5E526BE2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666" y="943166"/>
                <a:ext cx="11174818" cy="1984389"/>
              </a:xfrm>
              <a:prstGeom prst="rect">
                <a:avLst/>
              </a:prstGeom>
              <a:blipFill>
                <a:blip r:embed="rId3"/>
                <a:stretch>
                  <a:fillRect l="-327" b="-338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그림 2">
            <a:extLst>
              <a:ext uri="{FF2B5EF4-FFF2-40B4-BE49-F238E27FC236}">
                <a16:creationId xmlns:a16="http://schemas.microsoft.com/office/drawing/2014/main" id="{8F810918-EB58-4471-AE9A-861E1D5A3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1924" y="42716"/>
            <a:ext cx="3993682" cy="113727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EF4C0AB-6D5D-407F-B123-F31E9BADD79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9272"/>
          <a:stretch/>
        </p:blipFill>
        <p:spPr>
          <a:xfrm>
            <a:off x="7102614" y="3228975"/>
            <a:ext cx="3230577" cy="260722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FF050FC-5580-468C-AC95-021046D2955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9272"/>
          <a:stretch/>
        </p:blipFill>
        <p:spPr>
          <a:xfrm>
            <a:off x="1695922" y="3228975"/>
            <a:ext cx="2977689" cy="260722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3D223DC-DBA6-4F81-B6BD-0421C8C32A92}"/>
              </a:ext>
            </a:extLst>
          </p:cNvPr>
          <p:cNvSpPr txBox="1"/>
          <p:nvPr/>
        </p:nvSpPr>
        <p:spPr>
          <a:xfrm>
            <a:off x="2629141" y="6030143"/>
            <a:ext cx="11112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pc="-150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&lt;Original Manifold&gt;</a:t>
            </a:r>
            <a:endParaRPr lang="ko-KR" altLang="en-US" sz="1200" spc="-150" dirty="0">
              <a:solidFill>
                <a:sysClr val="windowText" lastClr="000000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1931843-D4A8-4A34-B1FE-C0A934038DF4}"/>
              </a:ext>
            </a:extLst>
          </p:cNvPr>
          <p:cNvSpPr txBox="1"/>
          <p:nvPr/>
        </p:nvSpPr>
        <p:spPr>
          <a:xfrm>
            <a:off x="8049989" y="6030143"/>
            <a:ext cx="13358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pc="-150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&lt;Neighborhood graph&gt;</a:t>
            </a:r>
            <a:endParaRPr lang="ko-KR" altLang="en-US" sz="1200" spc="-150" dirty="0">
              <a:solidFill>
                <a:sysClr val="windowText" lastClr="000000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F976D826-0D2C-4479-A343-7E4317BDE940}"/>
              </a:ext>
            </a:extLst>
          </p:cNvPr>
          <p:cNvSpPr/>
          <p:nvPr/>
        </p:nvSpPr>
        <p:spPr>
          <a:xfrm>
            <a:off x="5113344" y="4333268"/>
            <a:ext cx="1549538" cy="675633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0C06361-E10C-4136-B8D1-619FF7185764}"/>
                  </a:ext>
                </a:extLst>
              </p:cNvPr>
              <p:cNvSpPr txBox="1"/>
              <p:nvPr/>
            </p:nvSpPr>
            <p:spPr>
              <a:xfrm>
                <a:off x="5270308" y="4532585"/>
                <a:ext cx="123561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ko-KR" altLang="en-US" sz="1200" i="1" spc="-15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rPr>
                      <m:t>𝜀</m:t>
                    </m:r>
                  </m:oMath>
                </a14:m>
                <a:r>
                  <a:rPr lang="ko-KR" altLang="en-US" sz="1200" spc="-150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 </a:t>
                </a:r>
                <a:r>
                  <a:rPr lang="en-US" altLang="ko-KR" sz="1200" spc="-150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or KNN connection</a:t>
                </a:r>
                <a:endParaRPr lang="ko-KR" altLang="en-US" sz="1200" spc="-150" dirty="0">
                  <a:solidFill>
                    <a:sysClr val="windowText" lastClr="000000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0C06361-E10C-4136-B8D1-619FF71857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0308" y="4532585"/>
                <a:ext cx="1235611" cy="276999"/>
              </a:xfrm>
              <a:prstGeom prst="rect">
                <a:avLst/>
              </a:prstGeom>
              <a:blipFill>
                <a:blip r:embed="rId6"/>
                <a:stretch>
                  <a:fillRect t="-2222" r="-495" b="-1777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직사각형 3">
            <a:extLst>
              <a:ext uri="{FF2B5EF4-FFF2-40B4-BE49-F238E27FC236}">
                <a16:creationId xmlns:a16="http://schemas.microsoft.com/office/drawing/2014/main" id="{EF03EC98-D6F0-4BFB-8847-2846104B1107}"/>
              </a:ext>
            </a:extLst>
          </p:cNvPr>
          <p:cNvSpPr/>
          <p:nvPr/>
        </p:nvSpPr>
        <p:spPr>
          <a:xfrm>
            <a:off x="1524000" y="3067050"/>
            <a:ext cx="5410200" cy="3240092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242882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BFA558-6954-411C-B82C-26A3F5218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394" y="329576"/>
            <a:ext cx="9897276" cy="563554"/>
          </a:xfrm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ko-KR" dirty="0">
                <a:ln>
                  <a:solidFill>
                    <a:schemeClr val="tx2">
                      <a:lumMod val="50000"/>
                    </a:schemeClr>
                  </a:solidFill>
                </a:ln>
                <a:solidFill>
                  <a:schemeClr val="tx2">
                    <a:lumMod val="50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Dimensionality</a:t>
            </a:r>
            <a:r>
              <a:rPr lang="ko-KR" altLang="en-US" dirty="0">
                <a:ln>
                  <a:solidFill>
                    <a:schemeClr val="tx2">
                      <a:lumMod val="50000"/>
                    </a:schemeClr>
                  </a:solidFill>
                </a:ln>
                <a:solidFill>
                  <a:schemeClr val="tx2">
                    <a:lumMod val="50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dirty="0">
                <a:ln>
                  <a:solidFill>
                    <a:schemeClr val="tx2">
                      <a:lumMod val="50000"/>
                    </a:schemeClr>
                  </a:solidFill>
                </a:ln>
                <a:solidFill>
                  <a:schemeClr val="tx2">
                    <a:lumMod val="50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Reduction</a:t>
            </a:r>
            <a:endParaRPr lang="ko-KR" altLang="en-US" dirty="0">
              <a:ln>
                <a:solidFill>
                  <a:schemeClr val="tx2">
                    <a:lumMod val="50000"/>
                  </a:schemeClr>
                </a:solidFill>
              </a:ln>
              <a:solidFill>
                <a:schemeClr val="tx2">
                  <a:lumMod val="50000"/>
                </a:schemeClr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4D6CC28-E25D-4F78-A447-9A5E526BE279}"/>
              </a:ext>
            </a:extLst>
          </p:cNvPr>
          <p:cNvSpPr txBox="1"/>
          <p:nvPr/>
        </p:nvSpPr>
        <p:spPr>
          <a:xfrm>
            <a:off x="935666" y="943166"/>
            <a:ext cx="11174818" cy="195438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pc="-150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ISOMAP – step3: d</a:t>
            </a:r>
            <a:r>
              <a:rPr lang="ko-KR" altLang="en-US" spc="-150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차원 </a:t>
            </a:r>
            <a:r>
              <a:rPr lang="ko-KR" altLang="en-US" spc="-150" dirty="0" err="1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임베딩</a:t>
            </a:r>
            <a:r>
              <a:rPr lang="ko-KR" altLang="en-US" spc="-150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공간 구축</a:t>
            </a:r>
            <a:endParaRPr lang="en-US" altLang="ko-KR" spc="-150" dirty="0">
              <a:solidFill>
                <a:sysClr val="windowText" lastClr="000000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spc="-150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Distance matrix</a:t>
            </a:r>
            <a:r>
              <a:rPr lang="ko-KR" altLang="en-US" sz="1600" spc="-150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를 변환한 후에 기존의 </a:t>
            </a:r>
            <a:r>
              <a:rPr lang="en-US" altLang="ko-KR" sz="1600" spc="-150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MDS</a:t>
            </a:r>
            <a:r>
              <a:rPr lang="ko-KR" altLang="en-US" sz="1600" spc="-150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를 그대로 적용하여 </a:t>
            </a:r>
            <a:r>
              <a:rPr lang="ko-KR" altLang="en-US" sz="1600" spc="-150" dirty="0" err="1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임베딩을</a:t>
            </a:r>
            <a:r>
              <a:rPr lang="ko-KR" altLang="en-US" sz="1600" spc="-150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구축함</a:t>
            </a:r>
            <a:endParaRPr lang="en-US" altLang="ko-KR" sz="1600" spc="-150" dirty="0">
              <a:solidFill>
                <a:sysClr val="windowText" lastClr="000000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spc="-150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두 노드 사이의 최단 경로를 이루는 노드의 수인 </a:t>
            </a:r>
            <a:r>
              <a:rPr lang="en-US" altLang="ko-KR" sz="1600" spc="-150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geodesic distance</a:t>
            </a:r>
            <a:r>
              <a:rPr lang="ko-KR" altLang="en-US" sz="1600" spc="-150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를 유지하면서 차원을 축소함</a:t>
            </a:r>
            <a:endParaRPr lang="en-US" altLang="ko-KR" sz="1600" spc="-150" dirty="0">
              <a:solidFill>
                <a:sysClr val="windowText" lastClr="000000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spc="-150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MDS</a:t>
            </a:r>
            <a:r>
              <a:rPr lang="ko-KR" altLang="en-US" sz="1600" spc="-150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와 </a:t>
            </a:r>
            <a:r>
              <a:rPr lang="en-US" altLang="ko-KR" sz="1600" spc="-150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PCA </a:t>
            </a:r>
            <a:r>
              <a:rPr lang="ko-KR" altLang="en-US" sz="1600" spc="-150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등 선형방법론의 단점을 보완하면서 데이터 포인트들 사이의 정보를 보존할 수 있음</a:t>
            </a:r>
            <a:endParaRPr lang="en-US" altLang="ko-KR" sz="1600" spc="-150" dirty="0">
              <a:solidFill>
                <a:sysClr val="windowText" lastClr="000000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spc="-150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그러나 </a:t>
            </a:r>
            <a:r>
              <a:rPr lang="en-US" altLang="ko-KR" sz="1600" spc="-150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swiss-roll</a:t>
            </a:r>
            <a:r>
              <a:rPr lang="ko-KR" altLang="en-US" sz="1600" spc="-150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과 같은 특정한 </a:t>
            </a:r>
            <a:r>
              <a:rPr lang="en-US" altLang="ko-KR" sz="1600" spc="-150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manifold</a:t>
            </a:r>
            <a:r>
              <a:rPr lang="ko-KR" altLang="en-US" sz="1600" spc="-150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구성을 보이는 데이터셋에 적절한 방법론이라는 한계점 존재</a:t>
            </a:r>
            <a:endParaRPr lang="en-US" altLang="ko-KR" sz="1600" spc="-150" dirty="0">
              <a:solidFill>
                <a:sysClr val="windowText" lastClr="000000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F810918-EB58-4471-AE9A-861E1D5A39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1924" y="42716"/>
            <a:ext cx="3993682" cy="113727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EF4C0AB-6D5D-407F-B123-F31E9BADD79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9272"/>
          <a:stretch/>
        </p:blipFill>
        <p:spPr>
          <a:xfrm>
            <a:off x="1541745" y="3234861"/>
            <a:ext cx="3230577" cy="260722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3D223DC-DBA6-4F81-B6BD-0421C8C32A92}"/>
              </a:ext>
            </a:extLst>
          </p:cNvPr>
          <p:cNvSpPr txBox="1"/>
          <p:nvPr/>
        </p:nvSpPr>
        <p:spPr>
          <a:xfrm>
            <a:off x="2489120" y="5917063"/>
            <a:ext cx="13358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pc="-150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&lt;Neighborhood graph&gt;</a:t>
            </a:r>
            <a:endParaRPr lang="ko-KR" altLang="en-US" sz="1200" spc="-150" dirty="0">
              <a:solidFill>
                <a:sysClr val="windowText" lastClr="000000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1931843-D4A8-4A34-B1FE-C0A934038DF4}"/>
              </a:ext>
            </a:extLst>
          </p:cNvPr>
          <p:cNvSpPr txBox="1"/>
          <p:nvPr/>
        </p:nvSpPr>
        <p:spPr>
          <a:xfrm>
            <a:off x="7968705" y="5917063"/>
            <a:ext cx="17114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pc="-150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&lt;d-dimensional embedding &gt;</a:t>
            </a:r>
            <a:endParaRPr lang="ko-KR" altLang="en-US" sz="1200" spc="-150" dirty="0">
              <a:solidFill>
                <a:sysClr val="windowText" lastClr="000000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F976D826-0D2C-4479-A343-7E4317BDE940}"/>
              </a:ext>
            </a:extLst>
          </p:cNvPr>
          <p:cNvSpPr/>
          <p:nvPr/>
        </p:nvSpPr>
        <p:spPr>
          <a:xfrm>
            <a:off x="5219850" y="4200655"/>
            <a:ext cx="1549538" cy="675633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0C06361-E10C-4136-B8D1-619FF7185764}"/>
              </a:ext>
            </a:extLst>
          </p:cNvPr>
          <p:cNvSpPr txBox="1"/>
          <p:nvPr/>
        </p:nvSpPr>
        <p:spPr>
          <a:xfrm>
            <a:off x="5219850" y="4399972"/>
            <a:ext cx="15495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pc="-150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MDS</a:t>
            </a:r>
            <a:r>
              <a:rPr lang="ko-KR" altLang="en-US" sz="1200" spc="-150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를 통해 </a:t>
            </a:r>
            <a:r>
              <a:rPr lang="en-US" altLang="ko-KR" sz="1200" spc="-150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embedding</a:t>
            </a:r>
            <a:endParaRPr lang="ko-KR" altLang="en-US" sz="1200" spc="-150" dirty="0">
              <a:solidFill>
                <a:sysClr val="windowText" lastClr="000000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0DC24D9-7CA6-4647-BAD3-595F2F6D35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05145" y="3162109"/>
            <a:ext cx="3438525" cy="2752725"/>
          </a:xfrm>
          <a:prstGeom prst="rect">
            <a:avLst/>
          </a:prstGeom>
        </p:spPr>
      </p:pic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F37E2D76-5916-40CF-874C-15F57C3AB843}"/>
              </a:ext>
            </a:extLst>
          </p:cNvPr>
          <p:cNvCxnSpPr>
            <a:cxnSpLocks/>
            <a:stCxn id="16" idx="0"/>
          </p:cNvCxnSpPr>
          <p:nvPr/>
        </p:nvCxnSpPr>
        <p:spPr>
          <a:xfrm flipH="1" flipV="1">
            <a:off x="8982076" y="4876288"/>
            <a:ext cx="1946002" cy="39103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8FED0C1-13AE-4D28-A330-24C23136C81A}"/>
              </a:ext>
            </a:extLst>
          </p:cNvPr>
          <p:cNvSpPr txBox="1"/>
          <p:nvPr/>
        </p:nvSpPr>
        <p:spPr>
          <a:xfrm>
            <a:off x="10235655" y="5267324"/>
            <a:ext cx="13848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pc="-150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ISOMAP</a:t>
            </a:r>
            <a:r>
              <a:rPr lang="ko-KR" altLang="en-US" sz="1200" spc="-150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으로 구한 거리</a:t>
            </a:r>
          </a:p>
        </p:txBody>
      </p:sp>
    </p:spTree>
    <p:extLst>
      <p:ext uri="{BB962C8B-B14F-4D97-AF65-F5344CB8AC3E}">
        <p14:creationId xmlns:p14="http://schemas.microsoft.com/office/powerpoint/2010/main" val="24179397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MDS embedding (time 2.292s)">
            <a:extLst>
              <a:ext uri="{FF2B5EF4-FFF2-40B4-BE49-F238E27FC236}">
                <a16:creationId xmlns:a16="http://schemas.microsoft.com/office/drawing/2014/main" id="{BA614258-78BE-430A-8088-0C20C22965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7134" y="3002246"/>
            <a:ext cx="336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somap embedding (time 1.004s)">
            <a:extLst>
              <a:ext uri="{FF2B5EF4-FFF2-40B4-BE49-F238E27FC236}">
                <a16:creationId xmlns:a16="http://schemas.microsoft.com/office/drawing/2014/main" id="{57DF6E72-7CE3-44DA-B1C1-00478C8489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3428" y="3002246"/>
            <a:ext cx="336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C7BFA558-6954-411C-B82C-26A3F5218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394" y="329576"/>
            <a:ext cx="9897276" cy="563554"/>
          </a:xfrm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ko-KR" dirty="0">
                <a:ln>
                  <a:solidFill>
                    <a:schemeClr val="tx2">
                      <a:lumMod val="50000"/>
                    </a:schemeClr>
                  </a:solidFill>
                </a:ln>
                <a:solidFill>
                  <a:schemeClr val="tx2">
                    <a:lumMod val="50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Dimensionality</a:t>
            </a:r>
            <a:r>
              <a:rPr lang="ko-KR" altLang="en-US" dirty="0">
                <a:ln>
                  <a:solidFill>
                    <a:schemeClr val="tx2">
                      <a:lumMod val="50000"/>
                    </a:schemeClr>
                  </a:solidFill>
                </a:ln>
                <a:solidFill>
                  <a:schemeClr val="tx2">
                    <a:lumMod val="50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dirty="0">
                <a:ln>
                  <a:solidFill>
                    <a:schemeClr val="tx2">
                      <a:lumMod val="50000"/>
                    </a:schemeClr>
                  </a:solidFill>
                </a:ln>
                <a:solidFill>
                  <a:schemeClr val="tx2">
                    <a:lumMod val="50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Reduction</a:t>
            </a:r>
            <a:endParaRPr lang="ko-KR" altLang="en-US" dirty="0">
              <a:ln>
                <a:solidFill>
                  <a:schemeClr val="tx2">
                    <a:lumMod val="50000"/>
                  </a:schemeClr>
                </a:solidFill>
              </a:ln>
              <a:solidFill>
                <a:schemeClr val="tx2">
                  <a:lumMod val="50000"/>
                </a:schemeClr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4D6CC28-E25D-4F78-A447-9A5E526BE279}"/>
              </a:ext>
            </a:extLst>
          </p:cNvPr>
          <p:cNvSpPr txBox="1"/>
          <p:nvPr/>
        </p:nvSpPr>
        <p:spPr>
          <a:xfrm>
            <a:off x="935666" y="943166"/>
            <a:ext cx="11174818" cy="121571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pc="-150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ISOMAP example: Hand digit recognition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spc="-150" dirty="0" err="1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sklearn</a:t>
            </a:r>
            <a:r>
              <a:rPr lang="en-US" altLang="ko-KR" sz="1600" spc="-150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</a:t>
            </a:r>
            <a:r>
              <a:rPr lang="ko-KR" altLang="en-US" sz="1600" spc="-150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패키지에서 제공하는 </a:t>
            </a:r>
            <a:r>
              <a:rPr lang="en-US" altLang="ko-KR" sz="1600" spc="-150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digits </a:t>
            </a:r>
            <a:r>
              <a:rPr lang="ko-KR" altLang="en-US" sz="1600" spc="-150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데이터 셋이며 각 이미지는 </a:t>
            </a:r>
            <a:r>
              <a:rPr lang="en-US" altLang="ko-KR" sz="1600" spc="-150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64</a:t>
            </a:r>
            <a:r>
              <a:rPr lang="ko-KR" altLang="en-US" sz="1600" spc="-150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차원으로 이루어진 </a:t>
            </a:r>
            <a:r>
              <a:rPr lang="ko-KR" altLang="en-US" sz="1600" spc="-150" dirty="0" err="1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손글씨</a:t>
            </a:r>
            <a:r>
              <a:rPr lang="ko-KR" altLang="en-US" sz="1600" spc="-150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데이터셋</a:t>
            </a:r>
            <a:endParaRPr lang="en-US" altLang="ko-KR" sz="1600" spc="-150" dirty="0">
              <a:solidFill>
                <a:sysClr val="windowText" lastClr="000000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spc="-150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MDS </a:t>
            </a:r>
            <a:r>
              <a:rPr lang="ko-KR" altLang="en-US" sz="1600" spc="-150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방법론과 </a:t>
            </a:r>
            <a:r>
              <a:rPr lang="en-US" altLang="ko-KR" sz="1600" spc="-150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ISOMAP</a:t>
            </a:r>
            <a:r>
              <a:rPr lang="ko-KR" altLang="en-US" sz="1600" spc="-150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을 적용했을 때 </a:t>
            </a:r>
            <a:r>
              <a:rPr lang="en-US" altLang="ko-KR" sz="1600" spc="-150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embedding </a:t>
            </a:r>
            <a:r>
              <a:rPr lang="ko-KR" altLang="en-US" sz="1600" spc="-150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비교</a:t>
            </a:r>
            <a:endParaRPr lang="en-US" altLang="ko-KR" sz="1600" spc="-150" dirty="0">
              <a:solidFill>
                <a:sysClr val="windowText" lastClr="000000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2050" name="Picture 2" descr="A selection from the 64-dimensional digits dataset">
            <a:extLst>
              <a:ext uri="{FF2B5EF4-FFF2-40B4-BE49-F238E27FC236}">
                <a16:creationId xmlns:a16="http://schemas.microsoft.com/office/drawing/2014/main" id="{0619C551-76ED-4F84-9758-8982EB008F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666" y="2609659"/>
            <a:ext cx="3305175" cy="3305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593779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BFA558-6954-411C-B82C-26A3F5218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394" y="329576"/>
            <a:ext cx="9897276" cy="563554"/>
          </a:xfrm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ko-KR" dirty="0">
                <a:ln>
                  <a:solidFill>
                    <a:schemeClr val="tx2">
                      <a:lumMod val="50000"/>
                    </a:schemeClr>
                  </a:solidFill>
                </a:ln>
                <a:solidFill>
                  <a:schemeClr val="tx2">
                    <a:lumMod val="50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Dimensionality</a:t>
            </a:r>
            <a:r>
              <a:rPr lang="ko-KR" altLang="en-US" dirty="0">
                <a:ln>
                  <a:solidFill>
                    <a:schemeClr val="tx2">
                      <a:lumMod val="50000"/>
                    </a:schemeClr>
                  </a:solidFill>
                </a:ln>
                <a:solidFill>
                  <a:schemeClr val="tx2">
                    <a:lumMod val="50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dirty="0">
                <a:ln>
                  <a:solidFill>
                    <a:schemeClr val="tx2">
                      <a:lumMod val="50000"/>
                    </a:schemeClr>
                  </a:solidFill>
                </a:ln>
                <a:solidFill>
                  <a:schemeClr val="tx2">
                    <a:lumMod val="50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Reduction</a:t>
            </a:r>
            <a:endParaRPr lang="ko-KR" altLang="en-US" dirty="0">
              <a:ln>
                <a:solidFill>
                  <a:schemeClr val="tx2">
                    <a:lumMod val="50000"/>
                  </a:schemeClr>
                </a:solidFill>
              </a:ln>
              <a:solidFill>
                <a:schemeClr val="tx2">
                  <a:lumMod val="50000"/>
                </a:schemeClr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4D6CC28-E25D-4F78-A447-9A5E526BE279}"/>
              </a:ext>
            </a:extLst>
          </p:cNvPr>
          <p:cNvSpPr txBox="1"/>
          <p:nvPr/>
        </p:nvSpPr>
        <p:spPr>
          <a:xfrm>
            <a:off x="935666" y="943166"/>
            <a:ext cx="11174818" cy="158504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pc="-150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Locally Linear Embedding(LLE)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spc="-150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LLE</a:t>
            </a:r>
            <a:r>
              <a:rPr lang="ko-KR" altLang="en-US" sz="1600" spc="-150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는 </a:t>
            </a:r>
            <a:r>
              <a:rPr lang="en-US" altLang="ko-KR" sz="1600" spc="-150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ISOMAP</a:t>
            </a:r>
            <a:r>
              <a:rPr lang="ko-KR" altLang="en-US" sz="1600" spc="-150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과 같이 비선형 차원 축소 기법이며 </a:t>
            </a:r>
            <a:r>
              <a:rPr lang="ko-KR" altLang="en-US" sz="1600" spc="-150" dirty="0" err="1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매니폴드</a:t>
            </a:r>
            <a:r>
              <a:rPr lang="ko-KR" altLang="en-US" sz="1600" spc="-150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학습 기법임</a:t>
            </a:r>
            <a:endParaRPr lang="en-US" altLang="ko-KR" sz="1600" spc="-150" dirty="0">
              <a:solidFill>
                <a:sysClr val="windowText" lastClr="000000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spc="-150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Unsupervised learning</a:t>
            </a:r>
            <a:r>
              <a:rPr lang="ko-KR" altLang="en-US" sz="1600" spc="-150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에 해당하며</a:t>
            </a:r>
            <a:r>
              <a:rPr lang="en-US" altLang="ko-KR" sz="1600" spc="-150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1600" spc="-150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고차원 공간에서</a:t>
            </a:r>
            <a:r>
              <a:rPr lang="en-US" altLang="ko-KR" sz="1600" spc="-150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</a:t>
            </a:r>
            <a:r>
              <a:rPr lang="ko-KR" altLang="en-US" sz="1600" spc="-150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서로 인접한 데이터들 사이의 선형적 구조를 보존하면서 저차원으로 축소하는 방법임</a:t>
            </a:r>
            <a:endParaRPr lang="en-US" altLang="ko-KR" sz="1600" spc="-150" dirty="0">
              <a:solidFill>
                <a:sysClr val="windowText" lastClr="000000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spc="-150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최적해가 </a:t>
            </a:r>
            <a:r>
              <a:rPr lang="en-US" altLang="ko-KR" sz="1600" spc="-150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local minima </a:t>
            </a:r>
            <a:r>
              <a:rPr lang="ko-KR" altLang="en-US" sz="1600" spc="-150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문제를 포함하지 않는다는 장점이 있음</a:t>
            </a:r>
            <a:endParaRPr lang="en-US" altLang="ko-KR" sz="1600" spc="-150" dirty="0">
              <a:solidFill>
                <a:sysClr val="windowText" lastClr="000000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3074" name="Picture 2" descr="https://t1.daumcdn.net/cfile/tistory/991C8D4B5B90BA381C">
            <a:extLst>
              <a:ext uri="{FF2B5EF4-FFF2-40B4-BE49-F238E27FC236}">
                <a16:creationId xmlns:a16="http://schemas.microsoft.com/office/drawing/2014/main" id="{0C8AE575-4E88-49E9-82FC-4BB3D6B344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6000" y="2825901"/>
            <a:ext cx="7200000" cy="2756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069DA3E-F360-492C-93D7-A59D722AD729}"/>
              </a:ext>
            </a:extLst>
          </p:cNvPr>
          <p:cNvSpPr txBox="1"/>
          <p:nvPr/>
        </p:nvSpPr>
        <p:spPr>
          <a:xfrm>
            <a:off x="5456635" y="5880158"/>
            <a:ext cx="12787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pc="-150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&lt;Swiss</a:t>
            </a:r>
            <a:r>
              <a:rPr lang="ko-KR" altLang="en-US" sz="1200" spc="-150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sz="1200" spc="-150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Roll Example&gt;</a:t>
            </a:r>
            <a:endParaRPr lang="ko-KR" altLang="en-US" sz="1200" spc="-150" dirty="0">
              <a:solidFill>
                <a:sysClr val="windowText" lastClr="000000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0884353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BFA558-6954-411C-B82C-26A3F5218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394" y="329576"/>
            <a:ext cx="9897276" cy="563554"/>
          </a:xfrm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ko-KR" dirty="0">
                <a:ln>
                  <a:solidFill>
                    <a:schemeClr val="tx2">
                      <a:lumMod val="50000"/>
                    </a:schemeClr>
                  </a:solidFill>
                </a:ln>
                <a:solidFill>
                  <a:schemeClr val="tx2">
                    <a:lumMod val="50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Dimensionality</a:t>
            </a:r>
            <a:r>
              <a:rPr lang="ko-KR" altLang="en-US" dirty="0">
                <a:ln>
                  <a:solidFill>
                    <a:schemeClr val="tx2">
                      <a:lumMod val="50000"/>
                    </a:schemeClr>
                  </a:solidFill>
                </a:ln>
                <a:solidFill>
                  <a:schemeClr val="tx2">
                    <a:lumMod val="50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dirty="0">
                <a:ln>
                  <a:solidFill>
                    <a:schemeClr val="tx2">
                      <a:lumMod val="50000"/>
                    </a:schemeClr>
                  </a:solidFill>
                </a:ln>
                <a:solidFill>
                  <a:schemeClr val="tx2">
                    <a:lumMod val="50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Reduction</a:t>
            </a:r>
            <a:endParaRPr lang="ko-KR" altLang="en-US" dirty="0">
              <a:ln>
                <a:solidFill>
                  <a:schemeClr val="tx2">
                    <a:lumMod val="50000"/>
                  </a:schemeClr>
                </a:solidFill>
              </a:ln>
              <a:solidFill>
                <a:schemeClr val="tx2">
                  <a:lumMod val="50000"/>
                </a:schemeClr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4D6CC28-E25D-4F78-A447-9A5E526BE279}"/>
                  </a:ext>
                </a:extLst>
              </p:cNvPr>
              <p:cNvSpPr txBox="1"/>
              <p:nvPr/>
            </p:nvSpPr>
            <p:spPr>
              <a:xfrm>
                <a:off x="935666" y="943166"/>
                <a:ext cx="11174818" cy="1614801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v"/>
                </a:pPr>
                <a:r>
                  <a:rPr lang="en-US" altLang="ko-KR" spc="-150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Locally Linear Embedding(LLE) – step1: Neighbors </a:t>
                </a:r>
                <a:r>
                  <a:rPr lang="ko-KR" altLang="en-US" spc="-150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선택</a:t>
                </a:r>
                <a:endParaRPr lang="en-US" altLang="ko-KR" spc="-150" dirty="0">
                  <a:solidFill>
                    <a:sysClr val="windowText" lastClr="000000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600" spc="-150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N </a:t>
                </a:r>
                <a:r>
                  <a:rPr lang="ko-KR" altLang="en-US" sz="1600" spc="-150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차원</a:t>
                </a:r>
                <a:r>
                  <a:rPr lang="en-US" altLang="ko-KR" sz="1600" spc="-150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(N</a:t>
                </a:r>
                <a:r>
                  <a:rPr lang="ko-KR" altLang="en-US" sz="1600" spc="-150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개의 </a:t>
                </a:r>
                <a:r>
                  <a:rPr lang="en-US" altLang="ko-KR" sz="1600" spc="-150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features)</a:t>
                </a:r>
                <a:r>
                  <a:rPr lang="ko-KR" altLang="en-US" sz="1600" spc="-150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을 가지는 </a:t>
                </a:r>
                <a:r>
                  <a:rPr lang="en-US" altLang="ko-KR" sz="1600" spc="-150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m </a:t>
                </a:r>
                <a:r>
                  <a:rPr lang="ko-KR" altLang="en-US" sz="1600" spc="-150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개의 데이터셋의 각 데이터 포인트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 spc="-15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KoPubWorld돋움체_Pro Medium" panose="00000600000000000000" pitchFamily="50" charset="-127"/>
                            <a:cs typeface="KoPubWorld돋움체_Pro Medium" panose="00000600000000000000" pitchFamily="50" charset="-127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altLang="ko-KR" sz="1600" i="1" spc="-15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  <a:ea typeface="KoPubWorld돋움체_Pro Medium" panose="00000600000000000000" pitchFamily="50" charset="-127"/>
                                <a:cs typeface="KoPubWorld돋움체_Pro Medium" panose="00000600000000000000" pitchFamily="50" charset="-127"/>
                              </a:rPr>
                            </m:ctrlPr>
                          </m:accPr>
                          <m:e>
                            <m:r>
                              <a:rPr lang="en-US" altLang="ko-KR" sz="1600" spc="-15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  <a:ea typeface="KoPubWorld돋움체_Pro Medium" panose="00000600000000000000" pitchFamily="50" charset="-127"/>
                                <a:cs typeface="KoPubWorld돋움체_Pro Medium" panose="00000600000000000000" pitchFamily="50" charset="-127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altLang="ko-KR" sz="1600" spc="-15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KoPubWorld돋움체_Pro Medium" panose="00000600000000000000" pitchFamily="50" charset="-127"/>
                            <a:cs typeface="KoPubWorld돋움체_Pro Medium" panose="00000600000000000000" pitchFamily="50" charset="-127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ko-KR" altLang="en-US" sz="1600" spc="-150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가 존재한다고 가정</a:t>
                </a:r>
                <a:endParaRPr lang="en-US" altLang="ko-KR" sz="1600" spc="-150" dirty="0">
                  <a:solidFill>
                    <a:sysClr val="windowText" lastClr="000000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600" spc="-150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각 데이터 포인트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 spc="-15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KoPubWorld돋움체_Pro Medium" panose="00000600000000000000" pitchFamily="50" charset="-127"/>
                            <a:cs typeface="KoPubWorld돋움체_Pro Medium" panose="00000600000000000000" pitchFamily="50" charset="-127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altLang="ko-KR" sz="1600" i="1" spc="-15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  <a:ea typeface="KoPubWorld돋움체_Pro Medium" panose="00000600000000000000" pitchFamily="50" charset="-127"/>
                                <a:cs typeface="KoPubWorld돋움체_Pro Medium" panose="00000600000000000000" pitchFamily="50" charset="-127"/>
                              </a:rPr>
                            </m:ctrlPr>
                          </m:accPr>
                          <m:e>
                            <m:r>
                              <a:rPr lang="en-US" altLang="ko-KR" sz="1600" spc="-15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  <a:ea typeface="KoPubWorld돋움체_Pro Medium" panose="00000600000000000000" pitchFamily="50" charset="-127"/>
                                <a:cs typeface="KoPubWorld돋움체_Pro Medium" panose="00000600000000000000" pitchFamily="50" charset="-127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altLang="ko-KR" sz="1600" spc="-15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KoPubWorld돋움체_Pro Medium" panose="00000600000000000000" pitchFamily="50" charset="-127"/>
                            <a:cs typeface="KoPubWorld돋움체_Pro Medium" panose="00000600000000000000" pitchFamily="50" charset="-127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ko-KR" altLang="en-US" sz="1600" spc="-150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와 가장 가까운 </a:t>
                </a:r>
                <a:r>
                  <a:rPr lang="en-US" altLang="ko-KR" sz="1600" spc="-150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k</a:t>
                </a:r>
                <a:r>
                  <a:rPr lang="ko-KR" altLang="en-US" sz="1600" spc="-150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개의 </a:t>
                </a:r>
                <a:r>
                  <a:rPr lang="ko-KR" altLang="en-US" sz="1600" spc="-150" dirty="0" err="1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이웃점</a:t>
                </a:r>
                <a:r>
                  <a:rPr lang="ko-KR" altLang="en-US" sz="1600" spc="-150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 spc="-15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KoPubWorld돋움체_Pro Medium" panose="00000600000000000000" pitchFamily="50" charset="-127"/>
                            <a:cs typeface="KoPubWorld돋움체_Pro Medium" panose="00000600000000000000" pitchFamily="50" charset="-127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altLang="ko-KR" sz="1600" i="1" spc="-15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  <a:ea typeface="KoPubWorld돋움체_Pro Medium" panose="00000600000000000000" pitchFamily="50" charset="-127"/>
                                <a:cs typeface="KoPubWorld돋움체_Pro Medium" panose="00000600000000000000" pitchFamily="50" charset="-127"/>
                              </a:rPr>
                            </m:ctrlPr>
                          </m:accPr>
                          <m:e>
                            <m:r>
                              <a:rPr lang="en-US" altLang="ko-KR" sz="1600" spc="-15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  <a:ea typeface="KoPubWorld돋움체_Pro Medium" panose="00000600000000000000" pitchFamily="50" charset="-127"/>
                                <a:cs typeface="KoPubWorld돋움체_Pro Medium" panose="00000600000000000000" pitchFamily="50" charset="-127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altLang="ko-KR" sz="1600" spc="-15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KoPubWorld돋움체_Pro Medium" panose="00000600000000000000" pitchFamily="50" charset="-127"/>
                            <a:cs typeface="KoPubWorld돋움체_Pro Medium" panose="00000600000000000000" pitchFamily="50" charset="-127"/>
                          </a:rPr>
                          <m:t>𝑗</m:t>
                        </m:r>
                      </m:sub>
                    </m:sSub>
                    <m:r>
                      <a:rPr lang="en-US" altLang="ko-KR" sz="1600" spc="-15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rPr>
                      <m:t>, (</m:t>
                    </m:r>
                    <m:r>
                      <a:rPr lang="en-US" altLang="ko-KR" sz="1600" spc="-15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rPr>
                      <m:t>𝑗</m:t>
                    </m:r>
                    <m:r>
                      <a:rPr lang="en-US" altLang="ko-KR" sz="1600" spc="-15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rPr>
                      <m:t>=1,…,</m:t>
                    </m:r>
                    <m:r>
                      <a:rPr lang="en-US" altLang="ko-KR" sz="1600" spc="-15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rPr>
                      <m:t>𝑘</m:t>
                    </m:r>
                    <m:r>
                      <a:rPr lang="en-US" altLang="ko-KR" sz="1600" spc="-15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rPr>
                      <m:t>)</m:t>
                    </m:r>
                  </m:oMath>
                </a14:m>
                <a:r>
                  <a:rPr lang="ko-KR" altLang="en-US" sz="1600" spc="-150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를 선택</a:t>
                </a:r>
                <a:endParaRPr lang="en-US" altLang="ko-KR" sz="1600" spc="-150" dirty="0">
                  <a:solidFill>
                    <a:sysClr val="windowText" lastClr="000000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600" spc="-150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K</a:t>
                </a:r>
                <a:r>
                  <a:rPr lang="ko-KR" altLang="en-US" sz="1600" spc="-150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개의 이웃점은 </a:t>
                </a:r>
                <a:r>
                  <a:rPr lang="ko-KR" altLang="en-US" sz="1600" spc="-150" dirty="0" err="1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하이퍼</a:t>
                </a:r>
                <a:r>
                  <a:rPr lang="ko-KR" altLang="en-US" sz="1600" spc="-150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 파라미터로 적절한 개수를 </a:t>
                </a:r>
                <a:r>
                  <a:rPr lang="ko-KR" altLang="en-US" sz="1600" spc="-150" dirty="0" err="1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탐색해야함</a:t>
                </a:r>
                <a:endParaRPr lang="en-US" altLang="ko-KR" sz="1600" spc="-150" dirty="0">
                  <a:solidFill>
                    <a:sysClr val="windowText" lastClr="000000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4D6CC28-E25D-4F78-A447-9A5E526BE2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666" y="943166"/>
                <a:ext cx="11174818" cy="1614801"/>
              </a:xfrm>
              <a:prstGeom prst="rect">
                <a:avLst/>
              </a:prstGeom>
              <a:blipFill>
                <a:blip r:embed="rId3"/>
                <a:stretch>
                  <a:fillRect l="-327" b="-415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순서도: 연결자 2">
            <a:extLst>
              <a:ext uri="{FF2B5EF4-FFF2-40B4-BE49-F238E27FC236}">
                <a16:creationId xmlns:a16="http://schemas.microsoft.com/office/drawing/2014/main" id="{0805FFB9-A200-4621-BA07-C8989396A95F}"/>
              </a:ext>
            </a:extLst>
          </p:cNvPr>
          <p:cNvSpPr/>
          <p:nvPr/>
        </p:nvSpPr>
        <p:spPr>
          <a:xfrm>
            <a:off x="5676135" y="3971747"/>
            <a:ext cx="720000" cy="720000"/>
          </a:xfrm>
          <a:prstGeom prst="flowChartConnector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순서도: 연결자 7">
            <a:extLst>
              <a:ext uri="{FF2B5EF4-FFF2-40B4-BE49-F238E27FC236}">
                <a16:creationId xmlns:a16="http://schemas.microsoft.com/office/drawing/2014/main" id="{63B0109B-F081-417F-967A-FC40BC2BFCB2}"/>
              </a:ext>
            </a:extLst>
          </p:cNvPr>
          <p:cNvSpPr/>
          <p:nvPr/>
        </p:nvSpPr>
        <p:spPr>
          <a:xfrm>
            <a:off x="4150185" y="3479080"/>
            <a:ext cx="720000" cy="720000"/>
          </a:xfrm>
          <a:prstGeom prst="flowChartConnector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순서도: 연결자 8">
            <a:extLst>
              <a:ext uri="{FF2B5EF4-FFF2-40B4-BE49-F238E27FC236}">
                <a16:creationId xmlns:a16="http://schemas.microsoft.com/office/drawing/2014/main" id="{2D29EFD3-FF18-41E2-866F-7D5CDD1F2412}"/>
              </a:ext>
            </a:extLst>
          </p:cNvPr>
          <p:cNvSpPr/>
          <p:nvPr/>
        </p:nvSpPr>
        <p:spPr>
          <a:xfrm>
            <a:off x="4776885" y="5226547"/>
            <a:ext cx="720000" cy="720000"/>
          </a:xfrm>
          <a:prstGeom prst="flowChartConnector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순서도: 연결자 10">
            <a:extLst>
              <a:ext uri="{FF2B5EF4-FFF2-40B4-BE49-F238E27FC236}">
                <a16:creationId xmlns:a16="http://schemas.microsoft.com/office/drawing/2014/main" id="{BA40B039-1D57-49A5-9710-F871179205A5}"/>
              </a:ext>
            </a:extLst>
          </p:cNvPr>
          <p:cNvSpPr/>
          <p:nvPr/>
        </p:nvSpPr>
        <p:spPr>
          <a:xfrm>
            <a:off x="7117082" y="3690792"/>
            <a:ext cx="720000" cy="720000"/>
          </a:xfrm>
          <a:prstGeom prst="flowChartConnector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순서도: 연결자 11">
            <a:extLst>
              <a:ext uri="{FF2B5EF4-FFF2-40B4-BE49-F238E27FC236}">
                <a16:creationId xmlns:a16="http://schemas.microsoft.com/office/drawing/2014/main" id="{797D1141-8478-4149-B490-1C9A760C91A3}"/>
              </a:ext>
            </a:extLst>
          </p:cNvPr>
          <p:cNvSpPr/>
          <p:nvPr/>
        </p:nvSpPr>
        <p:spPr>
          <a:xfrm>
            <a:off x="6790560" y="4993814"/>
            <a:ext cx="720000" cy="720000"/>
          </a:xfrm>
          <a:prstGeom prst="flowChartConnector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순서도: 연결자 15">
            <a:extLst>
              <a:ext uri="{FF2B5EF4-FFF2-40B4-BE49-F238E27FC236}">
                <a16:creationId xmlns:a16="http://schemas.microsoft.com/office/drawing/2014/main" id="{EEFEB9A9-EAF7-4A87-AD6E-9685D915D684}"/>
              </a:ext>
            </a:extLst>
          </p:cNvPr>
          <p:cNvSpPr/>
          <p:nvPr/>
        </p:nvSpPr>
        <p:spPr>
          <a:xfrm>
            <a:off x="6070560" y="2817125"/>
            <a:ext cx="720000" cy="720000"/>
          </a:xfrm>
          <a:prstGeom prst="flowChartConnector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98CB7A45-D7BC-4108-BC57-7B9A6FC576D1}"/>
                  </a:ext>
                </a:extLst>
              </p:cNvPr>
              <p:cNvSpPr/>
              <p:nvPr/>
            </p:nvSpPr>
            <p:spPr>
              <a:xfrm>
                <a:off x="10428810" y="3053112"/>
                <a:ext cx="329770" cy="2945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200" spc="-150" dirty="0">
                    <a:solidFill>
                      <a:sysClr val="windowText" lastClr="000000"/>
                    </a:solidFill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i="1" spc="-15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KoPubWorld돋움체_Pro Medium" panose="00000600000000000000" pitchFamily="50" charset="-127"/>
                            <a:cs typeface="KoPubWorld돋움체_Pro Medium" panose="00000600000000000000" pitchFamily="50" charset="-127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altLang="ko-KR" sz="1200" i="1" spc="-15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  <a:ea typeface="KoPubWorld돋움체_Pro Medium" panose="00000600000000000000" pitchFamily="50" charset="-127"/>
                                <a:cs typeface="KoPubWorld돋움체_Pro Medium" panose="00000600000000000000" pitchFamily="50" charset="-127"/>
                              </a:rPr>
                            </m:ctrlPr>
                          </m:accPr>
                          <m:e>
                            <m:r>
                              <a:rPr lang="en-US" altLang="ko-KR" sz="1200" spc="-15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  <a:ea typeface="KoPubWorld돋움체_Pro Medium" panose="00000600000000000000" pitchFamily="50" charset="-127"/>
                                <a:cs typeface="KoPubWorld돋움체_Pro Medium" panose="00000600000000000000" pitchFamily="50" charset="-127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altLang="ko-KR" sz="1200" spc="-15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KoPubWorld돋움체_Pro Medium" panose="00000600000000000000" pitchFamily="50" charset="-127"/>
                            <a:cs typeface="KoPubWorld돋움체_Pro Medium" panose="00000600000000000000" pitchFamily="50" charset="-127"/>
                          </a:rPr>
                          <m:t>𝑗</m:t>
                        </m:r>
                      </m:sub>
                    </m:sSub>
                  </m:oMath>
                </a14:m>
                <a:endParaRPr lang="ko-KR" altLang="en-US" sz="1200" spc="-150" dirty="0">
                  <a:solidFill>
                    <a:sysClr val="windowText" lastClr="000000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</p:txBody>
          </p:sp>
        </mc:Choice>
        <mc:Fallback xmlns="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98CB7A45-D7BC-4108-BC57-7B9A6FC576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28810" y="3053112"/>
                <a:ext cx="329770" cy="294568"/>
              </a:xfrm>
              <a:prstGeom prst="rect">
                <a:avLst/>
              </a:prstGeom>
              <a:blipFill>
                <a:blip r:embed="rId4"/>
                <a:stretch>
                  <a:fillRect l="-1852" t="-4167" r="-12963"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순서도: 연결자 21">
            <a:extLst>
              <a:ext uri="{FF2B5EF4-FFF2-40B4-BE49-F238E27FC236}">
                <a16:creationId xmlns:a16="http://schemas.microsoft.com/office/drawing/2014/main" id="{FE692B8C-3374-465B-8338-F2F03EF6C573}"/>
              </a:ext>
            </a:extLst>
          </p:cNvPr>
          <p:cNvSpPr/>
          <p:nvPr/>
        </p:nvSpPr>
        <p:spPr>
          <a:xfrm>
            <a:off x="9994560" y="3020396"/>
            <a:ext cx="360000" cy="360000"/>
          </a:xfrm>
          <a:prstGeom prst="flowChartConnector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C8A58650-CEEA-4A33-B4B5-DDCD726BB25A}"/>
                  </a:ext>
                </a:extLst>
              </p:cNvPr>
              <p:cNvSpPr/>
              <p:nvPr/>
            </p:nvSpPr>
            <p:spPr>
              <a:xfrm>
                <a:off x="10428810" y="2539445"/>
                <a:ext cx="324641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200" spc="-150" dirty="0">
                    <a:solidFill>
                      <a:sysClr val="windowText" lastClr="000000"/>
                    </a:solidFill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i="1" spc="-15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KoPubWorld돋움체_Pro Medium" panose="00000600000000000000" pitchFamily="50" charset="-127"/>
                            <a:cs typeface="KoPubWorld돋움체_Pro Medium" panose="00000600000000000000" pitchFamily="50" charset="-127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altLang="ko-KR" sz="1200" i="1" spc="-15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  <a:ea typeface="KoPubWorld돋움체_Pro Medium" panose="00000600000000000000" pitchFamily="50" charset="-127"/>
                                <a:cs typeface="KoPubWorld돋움체_Pro Medium" panose="00000600000000000000" pitchFamily="50" charset="-127"/>
                              </a:rPr>
                            </m:ctrlPr>
                          </m:accPr>
                          <m:e>
                            <m:r>
                              <a:rPr lang="en-US" altLang="ko-KR" sz="1200" spc="-15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  <a:ea typeface="KoPubWorld돋움체_Pro Medium" panose="00000600000000000000" pitchFamily="50" charset="-127"/>
                                <a:cs typeface="KoPubWorld돋움체_Pro Medium" panose="00000600000000000000" pitchFamily="50" charset="-127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m:rPr>
                            <m:sty m:val="p"/>
                          </m:rPr>
                          <a:rPr lang="en-US" altLang="ko-KR" sz="1200" b="0" i="0" spc="-15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KoPubWorld돋움체_Pro Medium" panose="00000600000000000000" pitchFamily="50" charset="-127"/>
                            <a:cs typeface="KoPubWorld돋움체_Pro Medium" panose="00000600000000000000" pitchFamily="50" charset="-127"/>
                          </a:rPr>
                          <m:t>i</m:t>
                        </m:r>
                      </m:sub>
                    </m:sSub>
                  </m:oMath>
                </a14:m>
                <a:endParaRPr lang="ko-KR" altLang="en-US" sz="1200" spc="-150" dirty="0">
                  <a:solidFill>
                    <a:sysClr val="windowText" lastClr="000000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</p:txBody>
          </p:sp>
        </mc:Choice>
        <mc:Fallback xmlns=""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C8A58650-CEEA-4A33-B4B5-DDCD726BB2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28810" y="2539445"/>
                <a:ext cx="324641" cy="276999"/>
              </a:xfrm>
              <a:prstGeom prst="rect">
                <a:avLst/>
              </a:prstGeom>
              <a:blipFill>
                <a:blip r:embed="rId5"/>
                <a:stretch>
                  <a:fillRect l="-1887" t="-8889" r="-13208" b="-111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순서도: 연결자 23">
            <a:extLst>
              <a:ext uri="{FF2B5EF4-FFF2-40B4-BE49-F238E27FC236}">
                <a16:creationId xmlns:a16="http://schemas.microsoft.com/office/drawing/2014/main" id="{58DBCADC-D8EB-4BFB-B9C4-6666BCEECF50}"/>
              </a:ext>
            </a:extLst>
          </p:cNvPr>
          <p:cNvSpPr/>
          <p:nvPr/>
        </p:nvSpPr>
        <p:spPr>
          <a:xfrm>
            <a:off x="9994560" y="2506729"/>
            <a:ext cx="360000" cy="360000"/>
          </a:xfrm>
          <a:prstGeom prst="flowChartConnector">
            <a:avLst/>
          </a:prstGeom>
          <a:solidFill>
            <a:srgbClr val="B2DE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순서도: 연결자 4">
            <a:extLst>
              <a:ext uri="{FF2B5EF4-FFF2-40B4-BE49-F238E27FC236}">
                <a16:creationId xmlns:a16="http://schemas.microsoft.com/office/drawing/2014/main" id="{250B0EAF-A194-4336-B92A-6A4CDCC8F917}"/>
              </a:ext>
            </a:extLst>
          </p:cNvPr>
          <p:cNvSpPr/>
          <p:nvPr/>
        </p:nvSpPr>
        <p:spPr>
          <a:xfrm>
            <a:off x="3986507" y="2532529"/>
            <a:ext cx="3924000" cy="3924000"/>
          </a:xfrm>
          <a:prstGeom prst="flowChartConnector">
            <a:avLst/>
          </a:prstGeom>
          <a:noFill/>
          <a:ln w="41275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5BFDCB9-77FF-4FAF-8F0E-F1C3DEFE9774}"/>
              </a:ext>
            </a:extLst>
          </p:cNvPr>
          <p:cNvSpPr/>
          <p:nvPr/>
        </p:nvSpPr>
        <p:spPr>
          <a:xfrm>
            <a:off x="7626108" y="5511904"/>
            <a:ext cx="15524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spc="-150" dirty="0">
                <a:solidFill>
                  <a:schemeClr val="accent4">
                    <a:lumMod val="60000"/>
                    <a:lumOff val="40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Locally</a:t>
            </a:r>
            <a:r>
              <a:rPr lang="ko-KR" altLang="en-US" sz="1600" spc="-150" dirty="0">
                <a:solidFill>
                  <a:schemeClr val="accent4">
                    <a:lumMod val="60000"/>
                    <a:lumOff val="40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sz="1600" spc="-150" dirty="0">
                <a:solidFill>
                  <a:schemeClr val="accent4">
                    <a:lumMod val="60000"/>
                    <a:lumOff val="40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linear</a:t>
            </a:r>
            <a:r>
              <a:rPr lang="ko-KR" altLang="en-US" sz="1600" spc="-150" dirty="0">
                <a:solidFill>
                  <a:schemeClr val="accent4">
                    <a:lumMod val="60000"/>
                    <a:lumOff val="40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sz="1600" spc="-150" dirty="0">
                <a:solidFill>
                  <a:schemeClr val="accent4">
                    <a:lumMod val="60000"/>
                    <a:lumOff val="40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patch</a:t>
            </a:r>
            <a:endParaRPr lang="ko-KR" altLang="en-US" sz="16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68286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BFA558-6954-411C-B82C-26A3F5218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394" y="329576"/>
            <a:ext cx="9897276" cy="563554"/>
          </a:xfrm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ko-KR" dirty="0">
                <a:ln>
                  <a:solidFill>
                    <a:schemeClr val="tx2">
                      <a:lumMod val="50000"/>
                    </a:schemeClr>
                  </a:solidFill>
                </a:ln>
                <a:solidFill>
                  <a:schemeClr val="tx2">
                    <a:lumMod val="50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Dimensionality Reduction</a:t>
            </a:r>
            <a:endParaRPr lang="ko-KR" altLang="en-US" dirty="0">
              <a:ln>
                <a:solidFill>
                  <a:schemeClr val="tx2">
                    <a:lumMod val="50000"/>
                  </a:schemeClr>
                </a:solidFill>
              </a:ln>
              <a:solidFill>
                <a:schemeClr val="tx2">
                  <a:lumMod val="50000"/>
                </a:schemeClr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4D6CC28-E25D-4F78-A447-9A5E526BE279}"/>
              </a:ext>
            </a:extLst>
          </p:cNvPr>
          <p:cNvSpPr txBox="1"/>
          <p:nvPr/>
        </p:nvSpPr>
        <p:spPr>
          <a:xfrm>
            <a:off x="935666" y="943166"/>
            <a:ext cx="11174818" cy="84638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44" indent="-285744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Overview</a:t>
            </a:r>
          </a:p>
          <a:p>
            <a:pPr marL="800080" lvl="1" indent="-34289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차원을 축소하는 이유</a:t>
            </a:r>
            <a:endParaRPr lang="en-US" altLang="ko-KR" sz="1600" spc="-151" dirty="0">
              <a:solidFill>
                <a:sysClr val="windowText" lastClr="000000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BCC324-28AB-4D54-B316-40224BD9284D}"/>
              </a:ext>
            </a:extLst>
          </p:cNvPr>
          <p:cNvSpPr txBox="1"/>
          <p:nvPr/>
        </p:nvSpPr>
        <p:spPr>
          <a:xfrm>
            <a:off x="238125" y="6162484"/>
            <a:ext cx="11706226" cy="32508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indent="-11">
              <a:lnSpc>
                <a:spcPct val="150000"/>
              </a:lnSpc>
            </a:pPr>
            <a:r>
              <a:rPr lang="en-US" altLang="ko-KR" sz="1050" spc="-151" dirty="0">
                <a:solidFill>
                  <a:schemeClr val="bg2">
                    <a:lumMod val="90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https://bioinformaticsandme.tistory.com/197</a:t>
            </a:r>
          </a:p>
        </p:txBody>
      </p:sp>
      <p:pic>
        <p:nvPicPr>
          <p:cNvPr id="1026" name="Picture 2" descr="차원의 저주 (Curse of dimensionality)">
            <a:extLst>
              <a:ext uri="{FF2B5EF4-FFF2-40B4-BE49-F238E27FC236}">
                <a16:creationId xmlns:a16="http://schemas.microsoft.com/office/drawing/2014/main" id="{259B7810-9E8A-4AC3-AA4F-632AFFE272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1" y="4372257"/>
            <a:ext cx="5476874" cy="1885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29BAAB96-F0D8-4949-ACE8-E270726B9EE5}"/>
              </a:ext>
            </a:extLst>
          </p:cNvPr>
          <p:cNvSpPr/>
          <p:nvPr/>
        </p:nvSpPr>
        <p:spPr>
          <a:xfrm>
            <a:off x="2954499" y="1786934"/>
            <a:ext cx="628300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차원 축소를 통해 차원 저주</a:t>
            </a:r>
            <a:r>
              <a:rPr lang="en-US" altLang="ko-KR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(curse of dimensionality)</a:t>
            </a:r>
            <a:r>
              <a:rPr lang="ko-KR" altLang="en-US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문제를 해결할 수 있음</a:t>
            </a:r>
            <a:endParaRPr lang="en-US" altLang="ko-KR" spc="-151" dirty="0">
              <a:solidFill>
                <a:sysClr val="windowText" lastClr="000000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algn="ctr"/>
            <a:endParaRPr lang="en-US" altLang="ko-KR" spc="-151" dirty="0">
              <a:solidFill>
                <a:sysClr val="windowText" lastClr="000000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algn="ctr"/>
            <a:r>
              <a:rPr lang="ko-KR" altLang="en-US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차원의 </a:t>
            </a:r>
            <a:r>
              <a:rPr lang="ko-KR" altLang="en-US" spc="-151" dirty="0" err="1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저주란</a:t>
            </a:r>
            <a:r>
              <a:rPr lang="en-US" altLang="ko-KR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04709280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BFA558-6954-411C-B82C-26A3F5218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394" y="329576"/>
            <a:ext cx="9897276" cy="563554"/>
          </a:xfrm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ko-KR" dirty="0">
                <a:ln>
                  <a:solidFill>
                    <a:schemeClr val="tx2">
                      <a:lumMod val="50000"/>
                    </a:schemeClr>
                  </a:solidFill>
                </a:ln>
                <a:solidFill>
                  <a:schemeClr val="tx2">
                    <a:lumMod val="50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Dimensionality</a:t>
            </a:r>
            <a:r>
              <a:rPr lang="ko-KR" altLang="en-US" dirty="0">
                <a:ln>
                  <a:solidFill>
                    <a:schemeClr val="tx2">
                      <a:lumMod val="50000"/>
                    </a:schemeClr>
                  </a:solidFill>
                </a:ln>
                <a:solidFill>
                  <a:schemeClr val="tx2">
                    <a:lumMod val="50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dirty="0">
                <a:ln>
                  <a:solidFill>
                    <a:schemeClr val="tx2">
                      <a:lumMod val="50000"/>
                    </a:schemeClr>
                  </a:solidFill>
                </a:ln>
                <a:solidFill>
                  <a:schemeClr val="tx2">
                    <a:lumMod val="50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Reduction</a:t>
            </a:r>
            <a:endParaRPr lang="ko-KR" altLang="en-US" dirty="0">
              <a:ln>
                <a:solidFill>
                  <a:schemeClr val="tx2">
                    <a:lumMod val="50000"/>
                  </a:schemeClr>
                </a:solidFill>
              </a:ln>
              <a:solidFill>
                <a:schemeClr val="tx2">
                  <a:lumMod val="50000"/>
                </a:schemeClr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4D6CC28-E25D-4F78-A447-9A5E526BE279}"/>
                  </a:ext>
                </a:extLst>
              </p:cNvPr>
              <p:cNvSpPr txBox="1"/>
              <p:nvPr/>
            </p:nvSpPr>
            <p:spPr>
              <a:xfrm>
                <a:off x="935666" y="943166"/>
                <a:ext cx="11174818" cy="1649747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v"/>
                </a:pPr>
                <a:r>
                  <a:rPr lang="en-US" altLang="ko-KR" spc="-150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Locally Linear Embedding(LLE) – step2: linear weight</a:t>
                </a:r>
                <a:r>
                  <a:rPr lang="ko-KR" altLang="en-US" spc="-150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를 통해서 재구축</a:t>
                </a:r>
                <a:endParaRPr lang="en-US" altLang="ko-KR" spc="-150" dirty="0">
                  <a:solidFill>
                    <a:sysClr val="windowText" lastClr="000000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600" spc="-150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Step1</a:t>
                </a:r>
                <a:r>
                  <a:rPr lang="ko-KR" altLang="en-US" sz="1600" spc="-150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에서 선택한 각 데이터 포인트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 spc="-15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KoPubWorld돋움체_Pro Medium" panose="00000600000000000000" pitchFamily="50" charset="-127"/>
                            <a:cs typeface="KoPubWorld돋움체_Pro Medium" panose="00000600000000000000" pitchFamily="50" charset="-127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altLang="ko-KR" sz="1600" i="1" spc="-15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  <a:ea typeface="KoPubWorld돋움체_Pro Medium" panose="00000600000000000000" pitchFamily="50" charset="-127"/>
                                <a:cs typeface="KoPubWorld돋움체_Pro Medium" panose="00000600000000000000" pitchFamily="50" charset="-127"/>
                              </a:rPr>
                            </m:ctrlPr>
                          </m:accPr>
                          <m:e>
                            <m:r>
                              <a:rPr lang="en-US" altLang="ko-KR" sz="1600" spc="-15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  <a:ea typeface="KoPubWorld돋움체_Pro Medium" panose="00000600000000000000" pitchFamily="50" charset="-127"/>
                                <a:cs typeface="KoPubWorld돋움체_Pro Medium" panose="00000600000000000000" pitchFamily="50" charset="-127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altLang="ko-KR" sz="1600" spc="-15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KoPubWorld돋움체_Pro Medium" panose="00000600000000000000" pitchFamily="50" charset="-127"/>
                            <a:cs typeface="KoPubWorld돋움체_Pro Medium" panose="00000600000000000000" pitchFamily="50" charset="-127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ko-KR" altLang="en-US" sz="1600" spc="-150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에 가까운 </a:t>
                </a:r>
                <a:r>
                  <a:rPr lang="en-US" altLang="ko-KR" sz="1600" spc="-150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k</a:t>
                </a:r>
                <a:r>
                  <a:rPr lang="ko-KR" altLang="en-US" sz="1600" spc="-150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개의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 spc="-15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KoPubWorld돋움체_Pro Medium" panose="00000600000000000000" pitchFamily="50" charset="-127"/>
                            <a:cs typeface="KoPubWorld돋움체_Pro Medium" panose="00000600000000000000" pitchFamily="50" charset="-127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altLang="ko-KR" sz="1600" i="1" spc="-15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  <a:ea typeface="KoPubWorld돋움체_Pro Medium" panose="00000600000000000000" pitchFamily="50" charset="-127"/>
                                <a:cs typeface="KoPubWorld돋움체_Pro Medium" panose="00000600000000000000" pitchFamily="50" charset="-127"/>
                              </a:rPr>
                            </m:ctrlPr>
                          </m:accPr>
                          <m:e>
                            <m:r>
                              <a:rPr lang="en-US" altLang="ko-KR" sz="1600" spc="-15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  <a:ea typeface="KoPubWorld돋움체_Pro Medium" panose="00000600000000000000" pitchFamily="50" charset="-127"/>
                                <a:cs typeface="KoPubWorld돋움체_Pro Medium" panose="00000600000000000000" pitchFamily="50" charset="-127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altLang="ko-KR" sz="1600" b="0" i="1" spc="-15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KoPubWorld돋움체_Pro Medium" panose="00000600000000000000" pitchFamily="50" charset="-127"/>
                            <a:cs typeface="KoPubWorld돋움체_Pro Medium" panose="00000600000000000000" pitchFamily="50" charset="-127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ko-KR" altLang="en-US" sz="1600" spc="-150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는</a:t>
                </a:r>
                <a:r>
                  <a:rPr lang="en-US" altLang="ko-KR" sz="1600" spc="-150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 </a:t>
                </a:r>
                <a:r>
                  <a:rPr lang="ko-KR" altLang="en-US" sz="1600" spc="-150" dirty="0" err="1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매니폴드의</a:t>
                </a:r>
                <a:r>
                  <a:rPr lang="ko-KR" altLang="en-US" sz="1600" spc="-150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 </a:t>
                </a:r>
                <a:r>
                  <a:rPr lang="en-US" altLang="ko-KR" sz="1600" spc="-150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locally linear patch </a:t>
                </a:r>
                <a:r>
                  <a:rPr lang="ko-KR" altLang="en-US" sz="1600" spc="-150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상에 존재하거나 가까이 있을 것이라 가정함</a:t>
                </a:r>
                <a:endParaRPr lang="en-US" altLang="ko-KR" sz="1600" spc="-150" dirty="0">
                  <a:solidFill>
                    <a:sysClr val="windowText" lastClr="000000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600" spc="-150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위와 같은 가정을 통해서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 spc="-15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KoPubWorld돋움체_Pro Medium" panose="00000600000000000000" pitchFamily="50" charset="-127"/>
                            <a:cs typeface="KoPubWorld돋움체_Pro Medium" panose="00000600000000000000" pitchFamily="50" charset="-127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altLang="ko-KR" sz="1600" i="1" spc="-15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  <a:ea typeface="KoPubWorld돋움체_Pro Medium" panose="00000600000000000000" pitchFamily="50" charset="-127"/>
                                <a:cs typeface="KoPubWorld돋움체_Pro Medium" panose="00000600000000000000" pitchFamily="50" charset="-127"/>
                              </a:rPr>
                            </m:ctrlPr>
                          </m:accPr>
                          <m:e>
                            <m:r>
                              <a:rPr lang="en-US" altLang="ko-KR" sz="1600" spc="-15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  <a:ea typeface="KoPubWorld돋움체_Pro Medium" panose="00000600000000000000" pitchFamily="50" charset="-127"/>
                                <a:cs typeface="KoPubWorld돋움체_Pro Medium" panose="00000600000000000000" pitchFamily="50" charset="-127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altLang="ko-KR" sz="1600" i="1" spc="-15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KoPubWorld돋움체_Pro Medium" panose="00000600000000000000" pitchFamily="50" charset="-127"/>
                            <a:cs typeface="KoPubWorld돋움체_Pro Medium" panose="00000600000000000000" pitchFamily="50" charset="-127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ko-KR" altLang="en-US" sz="1600" spc="-150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로부터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 spc="-15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KoPubWorld돋움체_Pro Medium" panose="00000600000000000000" pitchFamily="50" charset="-127"/>
                            <a:cs typeface="KoPubWorld돋움체_Pro Medium" panose="00000600000000000000" pitchFamily="50" charset="-127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altLang="ko-KR" sz="1600" i="1" spc="-15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  <a:ea typeface="KoPubWorld돋움체_Pro Medium" panose="00000600000000000000" pitchFamily="50" charset="-127"/>
                                <a:cs typeface="KoPubWorld돋움체_Pro Medium" panose="00000600000000000000" pitchFamily="50" charset="-127"/>
                              </a:rPr>
                            </m:ctrlPr>
                          </m:accPr>
                          <m:e>
                            <m:r>
                              <a:rPr lang="en-US" altLang="ko-KR" sz="1600" spc="-15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  <a:ea typeface="KoPubWorld돋움체_Pro Medium" panose="00000600000000000000" pitchFamily="50" charset="-127"/>
                                <a:cs typeface="KoPubWorld돋움체_Pro Medium" panose="00000600000000000000" pitchFamily="50" charset="-127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altLang="ko-KR" sz="1600" b="0" i="1" spc="-15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KoPubWorld돋움체_Pro Medium" panose="00000600000000000000" pitchFamily="50" charset="-127"/>
                            <a:cs typeface="KoPubWorld돋움체_Pro Medium" panose="00000600000000000000" pitchFamily="50" charset="-127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ko-KR" altLang="en-US" sz="1600" spc="-150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를</a:t>
                </a:r>
                <a:r>
                  <a:rPr lang="en-US" altLang="ko-KR" sz="1600" spc="-150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 </a:t>
                </a:r>
                <a:r>
                  <a:rPr lang="ko-KR" altLang="en-US" sz="1600" spc="-150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가장 잘 재구축</a:t>
                </a:r>
                <a:r>
                  <a:rPr lang="en-US" altLang="ko-KR" sz="1600" spc="-150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(reconstruction)</a:t>
                </a:r>
                <a:r>
                  <a:rPr lang="ko-KR" altLang="en-US" sz="1600" spc="-150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하는 </a:t>
                </a:r>
                <a:r>
                  <a:rPr lang="en-US" altLang="ko-KR" sz="1600" spc="-150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linear weight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 spc="-15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KoPubWorld돋움체_Pro Medium" panose="00000600000000000000" pitchFamily="50" charset="-127"/>
                            <a:cs typeface="KoPubWorld돋움체_Pro Medium" panose="00000600000000000000" pitchFamily="50" charset="-127"/>
                          </a:rPr>
                        </m:ctrlPr>
                      </m:sSubPr>
                      <m:e>
                        <m:r>
                          <a:rPr lang="en-US" altLang="ko-KR" sz="1600" spc="-15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KoPubWorld돋움체_Pro Medium" panose="00000600000000000000" pitchFamily="50" charset="-127"/>
                            <a:cs typeface="KoPubWorld돋움체_Pro Medium" panose="00000600000000000000" pitchFamily="50" charset="-127"/>
                          </a:rPr>
                          <m:t>𝑤</m:t>
                        </m:r>
                      </m:e>
                      <m:sub>
                        <m:r>
                          <a:rPr lang="en-US" altLang="ko-KR" sz="1600" spc="-15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KoPubWorld돋움체_Pro Medium" panose="00000600000000000000" pitchFamily="50" charset="-127"/>
                            <a:cs typeface="KoPubWorld돋움체_Pro Medium" panose="00000600000000000000" pitchFamily="50" charset="-127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ko-KR" altLang="en-US" sz="1600" spc="-150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를</a:t>
                </a:r>
                <a:r>
                  <a:rPr lang="en-US" altLang="ko-KR" sz="1600" spc="-150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 </a:t>
                </a:r>
                <a:r>
                  <a:rPr lang="ko-KR" altLang="en-US" sz="1600" spc="-150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구함</a:t>
                </a:r>
                <a:endParaRPr lang="en-US" altLang="ko-KR" sz="1600" spc="-150" dirty="0">
                  <a:solidFill>
                    <a:sysClr val="windowText" lastClr="000000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600" spc="-150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따라서 재구축 오차를 최소화하는 문제로 볼 수 있음</a:t>
                </a:r>
                <a:endParaRPr lang="en-US" altLang="ko-KR" sz="1600" spc="-150" dirty="0">
                  <a:solidFill>
                    <a:sysClr val="windowText" lastClr="000000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4D6CC28-E25D-4F78-A447-9A5E526BE2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666" y="943166"/>
                <a:ext cx="11174818" cy="1649747"/>
              </a:xfrm>
              <a:prstGeom prst="rect">
                <a:avLst/>
              </a:prstGeom>
              <a:blipFill>
                <a:blip r:embed="rId3"/>
                <a:stretch>
                  <a:fillRect l="-327" b="-407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" name="그림 24">
            <a:extLst>
              <a:ext uri="{FF2B5EF4-FFF2-40B4-BE49-F238E27FC236}">
                <a16:creationId xmlns:a16="http://schemas.microsoft.com/office/drawing/2014/main" id="{C18AD72D-83B0-44AE-B9ED-8AD37064536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713"/>
          <a:stretch/>
        </p:blipFill>
        <p:spPr>
          <a:xfrm>
            <a:off x="9374241" y="95652"/>
            <a:ext cx="1882093" cy="1373834"/>
          </a:xfrm>
          <a:prstGeom prst="rect">
            <a:avLst/>
          </a:prstGeom>
        </p:spPr>
      </p:pic>
      <p:sp>
        <p:nvSpPr>
          <p:cNvPr id="7" name="순서도: 천공 테이프 6">
            <a:extLst>
              <a:ext uri="{FF2B5EF4-FFF2-40B4-BE49-F238E27FC236}">
                <a16:creationId xmlns:a16="http://schemas.microsoft.com/office/drawing/2014/main" id="{B9BE21A4-AC01-447D-9107-7AD76A40F71D}"/>
              </a:ext>
            </a:extLst>
          </p:cNvPr>
          <p:cNvSpPr/>
          <p:nvPr/>
        </p:nvSpPr>
        <p:spPr>
          <a:xfrm rot="19858112">
            <a:off x="-133937" y="3529003"/>
            <a:ext cx="7786631" cy="2044192"/>
          </a:xfrm>
          <a:prstGeom prst="flowChartPunchedTape">
            <a:avLst/>
          </a:prstGeom>
          <a:noFill/>
          <a:ln>
            <a:solidFill>
              <a:srgbClr val="C00000"/>
            </a:solidFill>
          </a:ln>
          <a:scene3d>
            <a:camera prst="orthographicFront">
              <a:rot lat="20997204" lon="17814017" rev="2443182"/>
            </a:camera>
            <a:lightRig rig="threePt" dir="t"/>
          </a:scene3d>
          <a:sp3d z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순서도: 연결자 41">
            <a:extLst>
              <a:ext uri="{FF2B5EF4-FFF2-40B4-BE49-F238E27FC236}">
                <a16:creationId xmlns:a16="http://schemas.microsoft.com/office/drawing/2014/main" id="{23E14AC8-E913-408E-82C7-90230F729D6E}"/>
              </a:ext>
            </a:extLst>
          </p:cNvPr>
          <p:cNvSpPr/>
          <p:nvPr/>
        </p:nvSpPr>
        <p:spPr>
          <a:xfrm>
            <a:off x="3384510" y="3872663"/>
            <a:ext cx="180000" cy="180000"/>
          </a:xfrm>
          <a:prstGeom prst="flowChartConnector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" name="순서도: 연결자 42">
            <a:extLst>
              <a:ext uri="{FF2B5EF4-FFF2-40B4-BE49-F238E27FC236}">
                <a16:creationId xmlns:a16="http://schemas.microsoft.com/office/drawing/2014/main" id="{1396EEF4-949F-450E-8B31-A2B3BFBAE4C5}"/>
              </a:ext>
            </a:extLst>
          </p:cNvPr>
          <p:cNvSpPr/>
          <p:nvPr/>
        </p:nvSpPr>
        <p:spPr>
          <a:xfrm>
            <a:off x="3579378" y="4099862"/>
            <a:ext cx="180000" cy="180000"/>
          </a:xfrm>
          <a:prstGeom prst="flowChartConnector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순서도: 연결자 43">
            <a:extLst>
              <a:ext uri="{FF2B5EF4-FFF2-40B4-BE49-F238E27FC236}">
                <a16:creationId xmlns:a16="http://schemas.microsoft.com/office/drawing/2014/main" id="{3D7D778D-0254-499F-89AC-A29B7B6F38A0}"/>
              </a:ext>
            </a:extLst>
          </p:cNvPr>
          <p:cNvSpPr/>
          <p:nvPr/>
        </p:nvSpPr>
        <p:spPr>
          <a:xfrm>
            <a:off x="3339045" y="4279862"/>
            <a:ext cx="180000" cy="180000"/>
          </a:xfrm>
          <a:prstGeom prst="flowChartConnector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" name="순서도: 연결자 44">
            <a:extLst>
              <a:ext uri="{FF2B5EF4-FFF2-40B4-BE49-F238E27FC236}">
                <a16:creationId xmlns:a16="http://schemas.microsoft.com/office/drawing/2014/main" id="{9CF68E55-9158-4F5C-B621-6A2E02E0EAC7}"/>
              </a:ext>
            </a:extLst>
          </p:cNvPr>
          <p:cNvSpPr/>
          <p:nvPr/>
        </p:nvSpPr>
        <p:spPr>
          <a:xfrm>
            <a:off x="3584721" y="4454875"/>
            <a:ext cx="180000" cy="180000"/>
          </a:xfrm>
          <a:prstGeom prst="flowChartConnector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6" name="순서도: 연결자 45">
            <a:extLst>
              <a:ext uri="{FF2B5EF4-FFF2-40B4-BE49-F238E27FC236}">
                <a16:creationId xmlns:a16="http://schemas.microsoft.com/office/drawing/2014/main" id="{CF2A5AFB-03E8-468E-8D88-08BED94A6D63}"/>
              </a:ext>
            </a:extLst>
          </p:cNvPr>
          <p:cNvSpPr/>
          <p:nvPr/>
        </p:nvSpPr>
        <p:spPr>
          <a:xfrm>
            <a:off x="3774246" y="3872663"/>
            <a:ext cx="180000" cy="180000"/>
          </a:xfrm>
          <a:prstGeom prst="flowChartConnector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" name="순서도: 연결자 46">
            <a:extLst>
              <a:ext uri="{FF2B5EF4-FFF2-40B4-BE49-F238E27FC236}">
                <a16:creationId xmlns:a16="http://schemas.microsoft.com/office/drawing/2014/main" id="{7822766D-4F88-42A0-A0B7-5AFCB60356BB}"/>
              </a:ext>
            </a:extLst>
          </p:cNvPr>
          <p:cNvSpPr/>
          <p:nvPr/>
        </p:nvSpPr>
        <p:spPr>
          <a:xfrm>
            <a:off x="3864246" y="4274875"/>
            <a:ext cx="180000" cy="180000"/>
          </a:xfrm>
          <a:prstGeom prst="flowChartConnector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8" name="순서도: 연결자 47">
            <a:extLst>
              <a:ext uri="{FF2B5EF4-FFF2-40B4-BE49-F238E27FC236}">
                <a16:creationId xmlns:a16="http://schemas.microsoft.com/office/drawing/2014/main" id="{E1B1B308-1CFD-4D94-8D68-9EC4FC00AE23}"/>
              </a:ext>
            </a:extLst>
          </p:cNvPr>
          <p:cNvSpPr/>
          <p:nvPr/>
        </p:nvSpPr>
        <p:spPr>
          <a:xfrm>
            <a:off x="4044246" y="3782663"/>
            <a:ext cx="180000" cy="180000"/>
          </a:xfrm>
          <a:prstGeom prst="flowChartConnector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" name="순서도: 연결자 48">
            <a:extLst>
              <a:ext uri="{FF2B5EF4-FFF2-40B4-BE49-F238E27FC236}">
                <a16:creationId xmlns:a16="http://schemas.microsoft.com/office/drawing/2014/main" id="{031F6595-718A-4003-B72F-4DE9D344536B}"/>
              </a:ext>
            </a:extLst>
          </p:cNvPr>
          <p:cNvSpPr/>
          <p:nvPr/>
        </p:nvSpPr>
        <p:spPr>
          <a:xfrm>
            <a:off x="3813718" y="3635644"/>
            <a:ext cx="180000" cy="180000"/>
          </a:xfrm>
          <a:prstGeom prst="flowChartConnector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0" name="순서도: 연결자 49">
            <a:extLst>
              <a:ext uri="{FF2B5EF4-FFF2-40B4-BE49-F238E27FC236}">
                <a16:creationId xmlns:a16="http://schemas.microsoft.com/office/drawing/2014/main" id="{36E0B8A5-DD32-4625-B83D-E6E84C306904}"/>
              </a:ext>
            </a:extLst>
          </p:cNvPr>
          <p:cNvSpPr/>
          <p:nvPr/>
        </p:nvSpPr>
        <p:spPr>
          <a:xfrm>
            <a:off x="4224246" y="3377822"/>
            <a:ext cx="180000" cy="180000"/>
          </a:xfrm>
          <a:prstGeom prst="flowChartConnector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순서도: 연결자 50">
            <a:extLst>
              <a:ext uri="{FF2B5EF4-FFF2-40B4-BE49-F238E27FC236}">
                <a16:creationId xmlns:a16="http://schemas.microsoft.com/office/drawing/2014/main" id="{C8D1B6E4-D910-41E0-9E2B-E3FC857DC92C}"/>
              </a:ext>
            </a:extLst>
          </p:cNvPr>
          <p:cNvSpPr/>
          <p:nvPr/>
        </p:nvSpPr>
        <p:spPr>
          <a:xfrm>
            <a:off x="4040064" y="3131716"/>
            <a:ext cx="180000" cy="180000"/>
          </a:xfrm>
          <a:prstGeom prst="flowChartConnector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2" name="순서도: 연결자 51">
            <a:extLst>
              <a:ext uri="{FF2B5EF4-FFF2-40B4-BE49-F238E27FC236}">
                <a16:creationId xmlns:a16="http://schemas.microsoft.com/office/drawing/2014/main" id="{524BF6B5-D7E1-4E6E-9DF8-84556877757A}"/>
              </a:ext>
            </a:extLst>
          </p:cNvPr>
          <p:cNvSpPr/>
          <p:nvPr/>
        </p:nvSpPr>
        <p:spPr>
          <a:xfrm>
            <a:off x="4520170" y="3277859"/>
            <a:ext cx="180000" cy="180000"/>
          </a:xfrm>
          <a:prstGeom prst="flowChartConnector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3" name="순서도: 연결자 52">
            <a:extLst>
              <a:ext uri="{FF2B5EF4-FFF2-40B4-BE49-F238E27FC236}">
                <a16:creationId xmlns:a16="http://schemas.microsoft.com/office/drawing/2014/main" id="{FE77BD0F-36CE-4848-A454-CEEEE581777A}"/>
              </a:ext>
            </a:extLst>
          </p:cNvPr>
          <p:cNvSpPr/>
          <p:nvPr/>
        </p:nvSpPr>
        <p:spPr>
          <a:xfrm>
            <a:off x="4328716" y="3053018"/>
            <a:ext cx="180000" cy="180000"/>
          </a:xfrm>
          <a:prstGeom prst="flowChartConnector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4" name="순서도: 연결자 53">
            <a:extLst>
              <a:ext uri="{FF2B5EF4-FFF2-40B4-BE49-F238E27FC236}">
                <a16:creationId xmlns:a16="http://schemas.microsoft.com/office/drawing/2014/main" id="{1C3412B3-00F9-4B84-BC34-649D80B2B7EB}"/>
              </a:ext>
            </a:extLst>
          </p:cNvPr>
          <p:cNvSpPr/>
          <p:nvPr/>
        </p:nvSpPr>
        <p:spPr>
          <a:xfrm>
            <a:off x="3309378" y="4783536"/>
            <a:ext cx="180000" cy="180000"/>
          </a:xfrm>
          <a:prstGeom prst="flowChartConnector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순서도: 연결자 54">
            <a:extLst>
              <a:ext uri="{FF2B5EF4-FFF2-40B4-BE49-F238E27FC236}">
                <a16:creationId xmlns:a16="http://schemas.microsoft.com/office/drawing/2014/main" id="{C2912C00-E1F1-4E3E-9FA1-0E3212DF0343}"/>
              </a:ext>
            </a:extLst>
          </p:cNvPr>
          <p:cNvSpPr/>
          <p:nvPr/>
        </p:nvSpPr>
        <p:spPr>
          <a:xfrm>
            <a:off x="3631696" y="4719888"/>
            <a:ext cx="180000" cy="180000"/>
          </a:xfrm>
          <a:prstGeom prst="flowChartConnector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6" name="순서도: 연결자 55">
            <a:extLst>
              <a:ext uri="{FF2B5EF4-FFF2-40B4-BE49-F238E27FC236}">
                <a16:creationId xmlns:a16="http://schemas.microsoft.com/office/drawing/2014/main" id="{4FBB0529-7923-4E18-8270-2173DB334FF2}"/>
              </a:ext>
            </a:extLst>
          </p:cNvPr>
          <p:cNvSpPr/>
          <p:nvPr/>
        </p:nvSpPr>
        <p:spPr>
          <a:xfrm>
            <a:off x="3776917" y="5075286"/>
            <a:ext cx="180000" cy="180000"/>
          </a:xfrm>
          <a:prstGeom prst="flowChartConnector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7" name="순서도: 연결자 56">
            <a:extLst>
              <a:ext uri="{FF2B5EF4-FFF2-40B4-BE49-F238E27FC236}">
                <a16:creationId xmlns:a16="http://schemas.microsoft.com/office/drawing/2014/main" id="{B12B94C9-D8AC-45DE-997C-0EFB4A197098}"/>
              </a:ext>
            </a:extLst>
          </p:cNvPr>
          <p:cNvSpPr/>
          <p:nvPr/>
        </p:nvSpPr>
        <p:spPr>
          <a:xfrm>
            <a:off x="3474510" y="5122100"/>
            <a:ext cx="180000" cy="180000"/>
          </a:xfrm>
          <a:prstGeom prst="flowChartConnector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8" name="순서도: 연결자 57">
            <a:extLst>
              <a:ext uri="{FF2B5EF4-FFF2-40B4-BE49-F238E27FC236}">
                <a16:creationId xmlns:a16="http://schemas.microsoft.com/office/drawing/2014/main" id="{80020966-10BA-4ECD-83CD-CC2C84CCEFD7}"/>
              </a:ext>
            </a:extLst>
          </p:cNvPr>
          <p:cNvSpPr/>
          <p:nvPr/>
        </p:nvSpPr>
        <p:spPr>
          <a:xfrm>
            <a:off x="3051135" y="5296171"/>
            <a:ext cx="180000" cy="180000"/>
          </a:xfrm>
          <a:prstGeom prst="flowChartConnector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9" name="순서도: 연결자 58">
            <a:extLst>
              <a:ext uri="{FF2B5EF4-FFF2-40B4-BE49-F238E27FC236}">
                <a16:creationId xmlns:a16="http://schemas.microsoft.com/office/drawing/2014/main" id="{9C8A7C67-9CF4-4A0D-9A4A-7BB317374585}"/>
              </a:ext>
            </a:extLst>
          </p:cNvPr>
          <p:cNvSpPr/>
          <p:nvPr/>
        </p:nvSpPr>
        <p:spPr>
          <a:xfrm>
            <a:off x="3339045" y="5386171"/>
            <a:ext cx="180000" cy="180000"/>
          </a:xfrm>
          <a:prstGeom prst="flowChartConnector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0" name="순서도: 연결자 59">
            <a:extLst>
              <a:ext uri="{FF2B5EF4-FFF2-40B4-BE49-F238E27FC236}">
                <a16:creationId xmlns:a16="http://schemas.microsoft.com/office/drawing/2014/main" id="{E2441F02-98D5-4A34-8045-F1CECBEF4776}"/>
              </a:ext>
            </a:extLst>
          </p:cNvPr>
          <p:cNvSpPr/>
          <p:nvPr/>
        </p:nvSpPr>
        <p:spPr>
          <a:xfrm>
            <a:off x="2871135" y="5476171"/>
            <a:ext cx="180000" cy="180000"/>
          </a:xfrm>
          <a:prstGeom prst="flowChartConnector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1" name="순서도: 연결자 60">
            <a:extLst>
              <a:ext uri="{FF2B5EF4-FFF2-40B4-BE49-F238E27FC236}">
                <a16:creationId xmlns:a16="http://schemas.microsoft.com/office/drawing/2014/main" id="{F7D251CF-0403-41C5-969A-EC67A55FE11F}"/>
              </a:ext>
            </a:extLst>
          </p:cNvPr>
          <p:cNvSpPr/>
          <p:nvPr/>
        </p:nvSpPr>
        <p:spPr>
          <a:xfrm>
            <a:off x="3111525" y="5656171"/>
            <a:ext cx="180000" cy="180000"/>
          </a:xfrm>
          <a:prstGeom prst="flowChartConnector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순서도: 연결자 19">
            <a:extLst>
              <a:ext uri="{FF2B5EF4-FFF2-40B4-BE49-F238E27FC236}">
                <a16:creationId xmlns:a16="http://schemas.microsoft.com/office/drawing/2014/main" id="{5738574E-5F61-4618-9A73-8F6EEABA5738}"/>
              </a:ext>
            </a:extLst>
          </p:cNvPr>
          <p:cNvSpPr/>
          <p:nvPr/>
        </p:nvSpPr>
        <p:spPr>
          <a:xfrm>
            <a:off x="3185531" y="3753328"/>
            <a:ext cx="967693" cy="937225"/>
          </a:xfrm>
          <a:prstGeom prst="flowChartConnector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  <a:scene3d>
            <a:camera prst="orthographicFront">
              <a:rot lat="20999996" lon="21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2" name="순서도: 연결자 61">
            <a:extLst>
              <a:ext uri="{FF2B5EF4-FFF2-40B4-BE49-F238E27FC236}">
                <a16:creationId xmlns:a16="http://schemas.microsoft.com/office/drawing/2014/main" id="{2EDDBF5D-C752-438D-A5E9-101AEAA6CFB3}"/>
              </a:ext>
            </a:extLst>
          </p:cNvPr>
          <p:cNvSpPr/>
          <p:nvPr/>
        </p:nvSpPr>
        <p:spPr>
          <a:xfrm>
            <a:off x="3519045" y="3205631"/>
            <a:ext cx="967693" cy="937225"/>
          </a:xfrm>
          <a:prstGeom prst="flowChartConnector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  <a:scene3d>
            <a:camera prst="orthographicFront">
              <a:rot lat="21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순서도: 연결자 62">
            <a:extLst>
              <a:ext uri="{FF2B5EF4-FFF2-40B4-BE49-F238E27FC236}">
                <a16:creationId xmlns:a16="http://schemas.microsoft.com/office/drawing/2014/main" id="{C5CE68AD-A691-432F-808F-E66261F533B3}"/>
              </a:ext>
            </a:extLst>
          </p:cNvPr>
          <p:cNvSpPr/>
          <p:nvPr/>
        </p:nvSpPr>
        <p:spPr>
          <a:xfrm>
            <a:off x="3920399" y="2921826"/>
            <a:ext cx="967693" cy="937225"/>
          </a:xfrm>
          <a:prstGeom prst="flowChartConnector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  <a:scene3d>
            <a:camera prst="orthographicFront">
              <a:rot lat="0" lon="21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4" name="순서도: 연결자 63">
            <a:extLst>
              <a:ext uri="{FF2B5EF4-FFF2-40B4-BE49-F238E27FC236}">
                <a16:creationId xmlns:a16="http://schemas.microsoft.com/office/drawing/2014/main" id="{19B74DE6-809A-4013-A15A-561AAB78F3F9}"/>
              </a:ext>
            </a:extLst>
          </p:cNvPr>
          <p:cNvSpPr/>
          <p:nvPr/>
        </p:nvSpPr>
        <p:spPr>
          <a:xfrm>
            <a:off x="3192324" y="4400088"/>
            <a:ext cx="967693" cy="937225"/>
          </a:xfrm>
          <a:prstGeom prst="flowChartConnector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  <a:scene3d>
            <a:camera prst="orthographicFront">
              <a:rot lat="0" lon="1800000" rev="168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5" name="순서도: 연결자 64">
            <a:extLst>
              <a:ext uri="{FF2B5EF4-FFF2-40B4-BE49-F238E27FC236}">
                <a16:creationId xmlns:a16="http://schemas.microsoft.com/office/drawing/2014/main" id="{A64A99DC-43A8-4D3A-BA65-100265129BA0}"/>
              </a:ext>
            </a:extLst>
          </p:cNvPr>
          <p:cNvSpPr/>
          <p:nvPr/>
        </p:nvSpPr>
        <p:spPr>
          <a:xfrm>
            <a:off x="2717678" y="5055589"/>
            <a:ext cx="967693" cy="937225"/>
          </a:xfrm>
          <a:prstGeom prst="flowChartConnector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  <a:scene3d>
            <a:camera prst="orthographicFront">
              <a:rot lat="20654233" lon="2679441" rev="18435131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30C76BAC-67D8-419F-8D76-2DD7737189FC}"/>
              </a:ext>
            </a:extLst>
          </p:cNvPr>
          <p:cNvSpPr txBox="1"/>
          <p:nvPr/>
        </p:nvSpPr>
        <p:spPr>
          <a:xfrm>
            <a:off x="1998963" y="5559172"/>
            <a:ext cx="6885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pc="-150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Manifold</a:t>
            </a:r>
            <a:endParaRPr lang="ko-KR" altLang="en-US" sz="1200" spc="-150" dirty="0">
              <a:solidFill>
                <a:sysClr val="windowText" lastClr="000000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D0D51329-B772-427E-BC33-846529FB89F3}"/>
              </a:ext>
            </a:extLst>
          </p:cNvPr>
          <p:cNvCxnSpPr>
            <a:stCxn id="42" idx="5"/>
            <a:endCxn id="43" idx="1"/>
          </p:cNvCxnSpPr>
          <p:nvPr/>
        </p:nvCxnSpPr>
        <p:spPr>
          <a:xfrm>
            <a:off x="3538150" y="4026303"/>
            <a:ext cx="67588" cy="99919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D094286E-1770-463E-83D6-1820A6198B87}"/>
              </a:ext>
            </a:extLst>
          </p:cNvPr>
          <p:cNvCxnSpPr>
            <a:cxnSpLocks/>
            <a:stCxn id="46" idx="3"/>
            <a:endCxn id="43" idx="7"/>
          </p:cNvCxnSpPr>
          <p:nvPr/>
        </p:nvCxnSpPr>
        <p:spPr>
          <a:xfrm flipH="1">
            <a:off x="3733018" y="4026303"/>
            <a:ext cx="67588" cy="99919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89E6A289-8AAA-4F6B-BC5C-8DEE52C9FEA5}"/>
              </a:ext>
            </a:extLst>
          </p:cNvPr>
          <p:cNvCxnSpPr>
            <a:cxnSpLocks/>
            <a:stCxn id="47" idx="1"/>
            <a:endCxn id="43" idx="5"/>
          </p:cNvCxnSpPr>
          <p:nvPr/>
        </p:nvCxnSpPr>
        <p:spPr>
          <a:xfrm flipH="1" flipV="1">
            <a:off x="3733018" y="4253502"/>
            <a:ext cx="157588" cy="47733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3E8A4BAB-AEAF-4EC2-B608-948670103EDB}"/>
              </a:ext>
            </a:extLst>
          </p:cNvPr>
          <p:cNvCxnSpPr>
            <a:cxnSpLocks/>
            <a:stCxn id="44" idx="7"/>
            <a:endCxn id="43" idx="3"/>
          </p:cNvCxnSpPr>
          <p:nvPr/>
        </p:nvCxnSpPr>
        <p:spPr>
          <a:xfrm flipV="1">
            <a:off x="3492685" y="4253502"/>
            <a:ext cx="113053" cy="5272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A5EB9F56-1F1E-45EF-AE16-BBDD12298021}"/>
              </a:ext>
            </a:extLst>
          </p:cNvPr>
          <p:cNvCxnSpPr>
            <a:cxnSpLocks/>
            <a:stCxn id="43" idx="4"/>
            <a:endCxn id="45" idx="0"/>
          </p:cNvCxnSpPr>
          <p:nvPr/>
        </p:nvCxnSpPr>
        <p:spPr>
          <a:xfrm>
            <a:off x="3669378" y="4279862"/>
            <a:ext cx="5343" cy="175013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직사각형 81">
                <a:extLst>
                  <a:ext uri="{FF2B5EF4-FFF2-40B4-BE49-F238E27FC236}">
                    <a16:creationId xmlns:a16="http://schemas.microsoft.com/office/drawing/2014/main" id="{002CD0B0-7DFB-4B05-B33B-5FA17EB3D155}"/>
                  </a:ext>
                </a:extLst>
              </p:cNvPr>
              <p:cNvSpPr/>
              <p:nvPr/>
            </p:nvSpPr>
            <p:spPr>
              <a:xfrm>
                <a:off x="2230629" y="3635379"/>
                <a:ext cx="329770" cy="2945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200" spc="-150" dirty="0">
                    <a:solidFill>
                      <a:sysClr val="windowText" lastClr="000000"/>
                    </a:solidFill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i="1" spc="-15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KoPubWorld돋움체_Pro Medium" panose="00000600000000000000" pitchFamily="50" charset="-127"/>
                            <a:cs typeface="KoPubWorld돋움체_Pro Medium" panose="00000600000000000000" pitchFamily="50" charset="-127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altLang="ko-KR" sz="1200" i="1" spc="-15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  <a:ea typeface="KoPubWorld돋움체_Pro Medium" panose="00000600000000000000" pitchFamily="50" charset="-127"/>
                                <a:cs typeface="KoPubWorld돋움체_Pro Medium" panose="00000600000000000000" pitchFamily="50" charset="-127"/>
                              </a:rPr>
                            </m:ctrlPr>
                          </m:accPr>
                          <m:e>
                            <m:r>
                              <a:rPr lang="en-US" altLang="ko-KR" sz="1200" spc="-15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  <a:ea typeface="KoPubWorld돋움체_Pro Medium" panose="00000600000000000000" pitchFamily="50" charset="-127"/>
                                <a:cs typeface="KoPubWorld돋움체_Pro Medium" panose="00000600000000000000" pitchFamily="50" charset="-127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altLang="ko-KR" sz="1200" spc="-15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KoPubWorld돋움체_Pro Medium" panose="00000600000000000000" pitchFamily="50" charset="-127"/>
                            <a:cs typeface="KoPubWorld돋움체_Pro Medium" panose="00000600000000000000" pitchFamily="50" charset="-127"/>
                          </a:rPr>
                          <m:t>𝑗</m:t>
                        </m:r>
                      </m:sub>
                    </m:sSub>
                  </m:oMath>
                </a14:m>
                <a:endParaRPr lang="ko-KR" altLang="en-US" sz="1200" spc="-150" dirty="0">
                  <a:solidFill>
                    <a:sysClr val="windowText" lastClr="000000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</p:txBody>
          </p:sp>
        </mc:Choice>
        <mc:Fallback xmlns="">
          <p:sp>
            <p:nvSpPr>
              <p:cNvPr id="82" name="직사각형 81">
                <a:extLst>
                  <a:ext uri="{FF2B5EF4-FFF2-40B4-BE49-F238E27FC236}">
                    <a16:creationId xmlns:a16="http://schemas.microsoft.com/office/drawing/2014/main" id="{002CD0B0-7DFB-4B05-B33B-5FA17EB3D1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0629" y="3635379"/>
                <a:ext cx="329770" cy="294568"/>
              </a:xfrm>
              <a:prstGeom prst="rect">
                <a:avLst/>
              </a:prstGeom>
              <a:blipFill>
                <a:blip r:embed="rId5"/>
                <a:stretch>
                  <a:fillRect l="-1852" t="-2041" r="-12963" b="-61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순서도: 연결자 82">
            <a:extLst>
              <a:ext uri="{FF2B5EF4-FFF2-40B4-BE49-F238E27FC236}">
                <a16:creationId xmlns:a16="http://schemas.microsoft.com/office/drawing/2014/main" id="{7743FE14-31AD-4450-9C07-F6ED8D2FCCF4}"/>
              </a:ext>
            </a:extLst>
          </p:cNvPr>
          <p:cNvSpPr/>
          <p:nvPr/>
        </p:nvSpPr>
        <p:spPr>
          <a:xfrm>
            <a:off x="1796379" y="3602663"/>
            <a:ext cx="360000" cy="360000"/>
          </a:xfrm>
          <a:prstGeom prst="flowChartConnector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직사각형 83">
                <a:extLst>
                  <a:ext uri="{FF2B5EF4-FFF2-40B4-BE49-F238E27FC236}">
                    <a16:creationId xmlns:a16="http://schemas.microsoft.com/office/drawing/2014/main" id="{70E9BD16-6A05-4934-84EC-4936487BD88C}"/>
                  </a:ext>
                </a:extLst>
              </p:cNvPr>
              <p:cNvSpPr/>
              <p:nvPr/>
            </p:nvSpPr>
            <p:spPr>
              <a:xfrm>
                <a:off x="2230629" y="3121712"/>
                <a:ext cx="324641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200" spc="-150" dirty="0">
                    <a:solidFill>
                      <a:sysClr val="windowText" lastClr="000000"/>
                    </a:solidFill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i="1" spc="-15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KoPubWorld돋움체_Pro Medium" panose="00000600000000000000" pitchFamily="50" charset="-127"/>
                            <a:cs typeface="KoPubWorld돋움체_Pro Medium" panose="00000600000000000000" pitchFamily="50" charset="-127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altLang="ko-KR" sz="1200" i="1" spc="-15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  <a:ea typeface="KoPubWorld돋움체_Pro Medium" panose="00000600000000000000" pitchFamily="50" charset="-127"/>
                                <a:cs typeface="KoPubWorld돋움체_Pro Medium" panose="00000600000000000000" pitchFamily="50" charset="-127"/>
                              </a:rPr>
                            </m:ctrlPr>
                          </m:accPr>
                          <m:e>
                            <m:r>
                              <a:rPr lang="en-US" altLang="ko-KR" sz="1200" spc="-15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  <a:ea typeface="KoPubWorld돋움체_Pro Medium" panose="00000600000000000000" pitchFamily="50" charset="-127"/>
                                <a:cs typeface="KoPubWorld돋움체_Pro Medium" panose="00000600000000000000" pitchFamily="50" charset="-127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m:rPr>
                            <m:sty m:val="p"/>
                          </m:rPr>
                          <a:rPr lang="en-US" altLang="ko-KR" sz="1200" b="0" i="0" spc="-15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KoPubWorld돋움체_Pro Medium" panose="00000600000000000000" pitchFamily="50" charset="-127"/>
                            <a:cs typeface="KoPubWorld돋움체_Pro Medium" panose="00000600000000000000" pitchFamily="50" charset="-127"/>
                          </a:rPr>
                          <m:t>i</m:t>
                        </m:r>
                      </m:sub>
                    </m:sSub>
                  </m:oMath>
                </a14:m>
                <a:endParaRPr lang="ko-KR" altLang="en-US" sz="1200" spc="-150" dirty="0">
                  <a:solidFill>
                    <a:sysClr val="windowText" lastClr="000000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</p:txBody>
          </p:sp>
        </mc:Choice>
        <mc:Fallback xmlns="">
          <p:sp>
            <p:nvSpPr>
              <p:cNvPr id="84" name="직사각형 83">
                <a:extLst>
                  <a:ext uri="{FF2B5EF4-FFF2-40B4-BE49-F238E27FC236}">
                    <a16:creationId xmlns:a16="http://schemas.microsoft.com/office/drawing/2014/main" id="{70E9BD16-6A05-4934-84EC-4936487BD8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0629" y="3121712"/>
                <a:ext cx="324641" cy="276999"/>
              </a:xfrm>
              <a:prstGeom prst="rect">
                <a:avLst/>
              </a:prstGeom>
              <a:blipFill>
                <a:blip r:embed="rId6"/>
                <a:stretch>
                  <a:fillRect l="-1887" t="-6522" r="-13208" b="-869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5" name="순서도: 연결자 84">
            <a:extLst>
              <a:ext uri="{FF2B5EF4-FFF2-40B4-BE49-F238E27FC236}">
                <a16:creationId xmlns:a16="http://schemas.microsoft.com/office/drawing/2014/main" id="{B9D7B258-084D-44D3-AF05-E703808C0399}"/>
              </a:ext>
            </a:extLst>
          </p:cNvPr>
          <p:cNvSpPr/>
          <p:nvPr/>
        </p:nvSpPr>
        <p:spPr>
          <a:xfrm>
            <a:off x="1796379" y="3088996"/>
            <a:ext cx="360000" cy="360000"/>
          </a:xfrm>
          <a:prstGeom prst="flowChartConnector">
            <a:avLst/>
          </a:prstGeom>
          <a:solidFill>
            <a:srgbClr val="B2DE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77043971-8B3A-4303-BE5A-04A4E9955AEE}"/>
                  </a:ext>
                </a:extLst>
              </p:cNvPr>
              <p:cNvSpPr txBox="1"/>
              <p:nvPr/>
            </p:nvSpPr>
            <p:spPr>
              <a:xfrm>
                <a:off x="5974887" y="3135118"/>
                <a:ext cx="5948744" cy="26349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ko-KR" altLang="en-US" sz="1600" spc="-150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이웃점</a:t>
                </a:r>
                <a:r>
                  <a:rPr lang="en-US" altLang="ko-KR" sz="1600" spc="-150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 spc="-15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KoPubWorld돋움체_Pro Medium" panose="00000600000000000000" pitchFamily="50" charset="-127"/>
                            <a:cs typeface="KoPubWorld돋움체_Pro Medium" panose="00000600000000000000" pitchFamily="50" charset="-127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altLang="ko-KR" sz="1600" i="1" spc="-15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  <a:ea typeface="KoPubWorld돋움체_Pro Medium" panose="00000600000000000000" pitchFamily="50" charset="-127"/>
                                <a:cs typeface="KoPubWorld돋움체_Pro Medium" panose="00000600000000000000" pitchFamily="50" charset="-127"/>
                              </a:rPr>
                            </m:ctrlPr>
                          </m:accPr>
                          <m:e>
                            <m:r>
                              <a:rPr lang="en-US" altLang="ko-KR" sz="1600" spc="-15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  <a:ea typeface="KoPubWorld돋움체_Pro Medium" panose="00000600000000000000" pitchFamily="50" charset="-127"/>
                                <a:cs typeface="KoPubWorld돋움체_Pro Medium" panose="00000600000000000000" pitchFamily="50" charset="-127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altLang="ko-KR" sz="1600" spc="-15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KoPubWorld돋움체_Pro Medium" panose="00000600000000000000" pitchFamily="50" charset="-127"/>
                            <a:cs typeface="KoPubWorld돋움체_Pro Medium" panose="00000600000000000000" pitchFamily="50" charset="-127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ko-KR" altLang="en-US" sz="1600" spc="-150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에 대해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 spc="-15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KoPubWorld돋움체_Pro Medium" panose="00000600000000000000" pitchFamily="50" charset="-127"/>
                            <a:cs typeface="KoPubWorld돋움체_Pro Medium" panose="00000600000000000000" pitchFamily="50" charset="-127"/>
                          </a:rPr>
                        </m:ctrlPr>
                      </m:sSubPr>
                      <m:e>
                        <m:r>
                          <a:rPr lang="en-US" altLang="ko-KR" sz="1600" spc="-15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KoPubWorld돋움체_Pro Medium" panose="00000600000000000000" pitchFamily="50" charset="-127"/>
                            <a:cs typeface="KoPubWorld돋움체_Pro Medium" panose="00000600000000000000" pitchFamily="50" charset="-127"/>
                          </a:rPr>
                          <m:t>𝑤</m:t>
                        </m:r>
                      </m:e>
                      <m:sub>
                        <m:r>
                          <a:rPr lang="en-US" altLang="ko-KR" sz="1600" spc="-15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KoPubWorld돋움체_Pro Medium" panose="00000600000000000000" pitchFamily="50" charset="-127"/>
                            <a:cs typeface="KoPubWorld돋움체_Pro Medium" panose="00000600000000000000" pitchFamily="50" charset="-127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ko-KR" altLang="en-US" sz="1600" spc="-150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와의 행렬 곱을 통해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ko-KR" altLang="en-US" sz="1600" i="1" spc="-15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KoPubWorld돋움체_Pro Medium" panose="00000600000000000000" pitchFamily="50" charset="-127"/>
                            <a:cs typeface="KoPubWorld돋움체_Pro Medium" panose="00000600000000000000" pitchFamily="50" charset="-127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altLang="ko-KR" sz="1600" b="0" i="1" spc="-15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KoPubWorld돋움체_Pro Medium" panose="00000600000000000000" pitchFamily="50" charset="-127"/>
                            <a:cs typeface="KoPubWorld돋움체_Pro Medium" panose="00000600000000000000" pitchFamily="50" charset="-127"/>
                          </a:rPr>
                          <m:t>𝑗</m:t>
                        </m:r>
                        <m:r>
                          <a:rPr lang="en-US" altLang="ko-KR" sz="1600" b="0" i="1" spc="-15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KoPubWorld돋움체_Pro Medium" panose="00000600000000000000" pitchFamily="50" charset="-127"/>
                            <a:cs typeface="KoPubWorld돋움체_Pro Medium" panose="00000600000000000000" pitchFamily="50" charset="-127"/>
                          </a:rPr>
                          <m:t>=1</m:t>
                        </m:r>
                      </m:sub>
                      <m:sup>
                        <m:r>
                          <a:rPr lang="en-US" altLang="ko-KR" sz="1600" b="0" i="1" spc="-15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KoPubWorld돋움체_Pro Medium" panose="00000600000000000000" pitchFamily="50" charset="-127"/>
                            <a:cs typeface="KoPubWorld돋움체_Pro Medium" panose="00000600000000000000" pitchFamily="50" charset="-127"/>
                          </a:rPr>
                          <m:t>𝑘</m:t>
                        </m:r>
                      </m:sup>
                      <m:e>
                        <m:sSub>
                          <m:sSubPr>
                            <m:ctrlPr>
                              <a:rPr lang="en-US" altLang="ko-KR" sz="1600" i="1" spc="-15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  <a:ea typeface="KoPubWorld돋움체_Pro Medium" panose="00000600000000000000" pitchFamily="50" charset="-127"/>
                                <a:cs typeface="KoPubWorld돋움체_Pro Medium" panose="00000600000000000000" pitchFamily="50" charset="-127"/>
                              </a:rPr>
                            </m:ctrlPr>
                          </m:sSubPr>
                          <m:e>
                            <m:r>
                              <a:rPr lang="en-US" altLang="ko-KR" sz="1600" spc="-15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  <a:ea typeface="KoPubWorld돋움체_Pro Medium" panose="00000600000000000000" pitchFamily="50" charset="-127"/>
                                <a:cs typeface="KoPubWorld돋움체_Pro Medium" panose="00000600000000000000" pitchFamily="50" charset="-127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1600" spc="-15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  <a:ea typeface="KoPubWorld돋움체_Pro Medium" panose="00000600000000000000" pitchFamily="50" charset="-127"/>
                                <a:cs typeface="KoPubWorld돋움체_Pro Medium" panose="00000600000000000000" pitchFamily="50" charset="-127"/>
                              </a:rPr>
                              <m:t>𝑖𝑗</m:t>
                            </m:r>
                          </m:sub>
                        </m:sSub>
                        <m:sSub>
                          <m:sSubPr>
                            <m:ctrlPr>
                              <a:rPr lang="en-US" altLang="ko-KR" sz="1600" i="1" spc="-15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  <a:ea typeface="KoPubWorld돋움체_Pro Medium" panose="00000600000000000000" pitchFamily="50" charset="-127"/>
                                <a:cs typeface="KoPubWorld돋움체_Pro Medium" panose="00000600000000000000" pitchFamily="50" charset="-127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altLang="ko-KR" sz="1600" i="1" spc="-15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  <a:ea typeface="KoPubWorld돋움체_Pro Medium" panose="00000600000000000000" pitchFamily="50" charset="-127"/>
                                    <a:cs typeface="KoPubWorld돋움체_Pro Medium" panose="00000600000000000000" pitchFamily="50" charset="-127"/>
                                  </a:rPr>
                                </m:ctrlPr>
                              </m:accPr>
                              <m:e>
                                <m:r>
                                  <a:rPr lang="en-US" altLang="ko-KR" sz="1600" spc="-15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  <a:ea typeface="KoPubWorld돋움체_Pro Medium" panose="00000600000000000000" pitchFamily="50" charset="-127"/>
                                    <a:cs typeface="KoPubWorld돋움체_Pro Medium" panose="00000600000000000000" pitchFamily="50" charset="-127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ko-KR" sz="1600" spc="-15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  <a:ea typeface="KoPubWorld돋움체_Pro Medium" panose="00000600000000000000" pitchFamily="50" charset="-127"/>
                                <a:cs typeface="KoPubWorld돋움체_Pro Medium" panose="00000600000000000000" pitchFamily="50" charset="-127"/>
                              </a:rPr>
                              <m:t>𝑗</m:t>
                            </m:r>
                          </m:sub>
                        </m:sSub>
                        <m:r>
                          <a:rPr lang="en-US" altLang="ko-KR" sz="1600" i="1" spc="-15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KoPubWorld돋움체_Pro Medium" panose="00000600000000000000" pitchFamily="50" charset="-127"/>
                          </a:rPr>
                          <m:t>≈</m:t>
                        </m:r>
                        <m:sSub>
                          <m:sSubPr>
                            <m:ctrlPr>
                              <a:rPr lang="en-US" altLang="ko-KR" sz="1600" i="1" spc="-15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  <a:ea typeface="KoPubWorld돋움체_Pro Medium" panose="00000600000000000000" pitchFamily="50" charset="-127"/>
                                <a:cs typeface="KoPubWorld돋움체_Pro Medium" panose="00000600000000000000" pitchFamily="50" charset="-127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altLang="ko-KR" sz="1600" i="1" spc="-15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  <a:ea typeface="KoPubWorld돋움체_Pro Medium" panose="00000600000000000000" pitchFamily="50" charset="-127"/>
                                    <a:cs typeface="KoPubWorld돋움체_Pro Medium" panose="00000600000000000000" pitchFamily="50" charset="-127"/>
                                  </a:rPr>
                                </m:ctrlPr>
                              </m:accPr>
                              <m:e>
                                <m:r>
                                  <a:rPr lang="en-US" altLang="ko-KR" sz="1600" spc="-15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  <a:ea typeface="KoPubWorld돋움체_Pro Medium" panose="00000600000000000000" pitchFamily="50" charset="-127"/>
                                    <a:cs typeface="KoPubWorld돋움체_Pro Medium" panose="00000600000000000000" pitchFamily="50" charset="-127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ko-KR" sz="1600" b="0" i="1" spc="-150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  <a:ea typeface="KoPubWorld돋움체_Pro Medium" panose="00000600000000000000" pitchFamily="50" charset="-127"/>
                                <a:cs typeface="KoPubWorld돋움체_Pro Medium" panose="00000600000000000000" pitchFamily="50" charset="-127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ko-KR" altLang="en-US" sz="1600" i="1" spc="-15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rPr>
                      <m:t>를</m:t>
                    </m:r>
                  </m:oMath>
                </a14:m>
                <a:r>
                  <a:rPr lang="en-US" altLang="ko-KR" sz="1600" spc="-150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 </a:t>
                </a:r>
                <a:r>
                  <a:rPr lang="ko-KR" altLang="en-US" sz="1600" spc="-150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만족하는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 spc="-15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KoPubWorld돋움체_Pro Medium" panose="00000600000000000000" pitchFamily="50" charset="-127"/>
                            <a:cs typeface="KoPubWorld돋움체_Pro Medium" panose="00000600000000000000" pitchFamily="50" charset="-127"/>
                          </a:rPr>
                        </m:ctrlPr>
                      </m:sSubPr>
                      <m:e>
                        <m:r>
                          <a:rPr lang="en-US" altLang="ko-KR" sz="1600" spc="-15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KoPubWorld돋움체_Pro Medium" panose="00000600000000000000" pitchFamily="50" charset="-127"/>
                            <a:cs typeface="KoPubWorld돋움체_Pro Medium" panose="00000600000000000000" pitchFamily="50" charset="-127"/>
                          </a:rPr>
                          <m:t>𝑤</m:t>
                        </m:r>
                      </m:e>
                      <m:sub>
                        <m:r>
                          <a:rPr lang="en-US" altLang="ko-KR" sz="1600" spc="-15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KoPubWorld돋움체_Pro Medium" panose="00000600000000000000" pitchFamily="50" charset="-127"/>
                            <a:cs typeface="KoPubWorld돋움체_Pro Medium" panose="00000600000000000000" pitchFamily="50" charset="-127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ko-KR" altLang="en-US" sz="1600" spc="-150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를 구하자</a:t>
                </a:r>
                <a:r>
                  <a:rPr lang="en-US" altLang="ko-KR" sz="1600" spc="-150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!</a:t>
                </a:r>
              </a:p>
              <a:p>
                <a:endParaRPr lang="en-US" altLang="ko-KR" sz="1600" i="1" spc="-150" dirty="0">
                  <a:solidFill>
                    <a:srgbClr val="FF0000"/>
                  </a:solidFill>
                  <a:latin typeface="Cambria Math" panose="02040503050406030204" pitchFamily="18" charset="0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  <a:p>
                <a14:m>
                  <m:oMath xmlns:m="http://schemas.openxmlformats.org/officeDocument/2006/math">
                    <m:r>
                      <a:rPr lang="ko-KR" altLang="en-US" sz="1600" i="1" spc="-15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rPr>
                      <m:t>→</m:t>
                    </m:r>
                  </m:oMath>
                </a14:m>
                <a:r>
                  <a:rPr lang="ko-KR" altLang="en-US" sz="1600" spc="-150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 spc="-15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KoPubWorld돋움체_Pro Medium" panose="00000600000000000000" pitchFamily="50" charset="-127"/>
                            <a:cs typeface="KoPubWorld돋움체_Pro Medium" panose="00000600000000000000" pitchFamily="50" charset="-127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altLang="ko-KR" sz="1600" i="1" spc="-15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  <a:ea typeface="KoPubWorld돋움체_Pro Medium" panose="00000600000000000000" pitchFamily="50" charset="-127"/>
                                <a:cs typeface="KoPubWorld돋움체_Pro Medium" panose="00000600000000000000" pitchFamily="50" charset="-127"/>
                              </a:rPr>
                            </m:ctrlPr>
                          </m:accPr>
                          <m:e>
                            <m:r>
                              <a:rPr lang="en-US" altLang="ko-KR" sz="1600" spc="-15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  <a:ea typeface="KoPubWorld돋움체_Pro Medium" panose="00000600000000000000" pitchFamily="50" charset="-127"/>
                                <a:cs typeface="KoPubWorld돋움체_Pro Medium" panose="00000600000000000000" pitchFamily="50" charset="-127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altLang="ko-KR" sz="1600" i="1" spc="-15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KoPubWorld돋움체_Pro Medium" panose="00000600000000000000" pitchFamily="50" charset="-127"/>
                            <a:cs typeface="KoPubWorld돋움체_Pro Medium" panose="00000600000000000000" pitchFamily="50" charset="-127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ko-KR" altLang="en-US" sz="1600" spc="-150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와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ko-KR" altLang="en-US" sz="1600" i="1" spc="-15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KoPubWorld돋움체_Pro Medium" panose="00000600000000000000" pitchFamily="50" charset="-127"/>
                            <a:cs typeface="KoPubWorld돋움체_Pro Medium" panose="00000600000000000000" pitchFamily="50" charset="-127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altLang="ko-KR" sz="1600" i="1" spc="-15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KoPubWorld돋움체_Pro Medium" panose="00000600000000000000" pitchFamily="50" charset="-127"/>
                            <a:cs typeface="KoPubWorld돋움체_Pro Medium" panose="00000600000000000000" pitchFamily="50" charset="-127"/>
                          </a:rPr>
                          <m:t>𝑗</m:t>
                        </m:r>
                        <m:r>
                          <a:rPr lang="en-US" altLang="ko-KR" sz="1600" i="1" spc="-15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KoPubWorld돋움체_Pro Medium" panose="00000600000000000000" pitchFamily="50" charset="-127"/>
                            <a:cs typeface="KoPubWorld돋움체_Pro Medium" panose="00000600000000000000" pitchFamily="50" charset="-127"/>
                          </a:rPr>
                          <m:t>=1</m:t>
                        </m:r>
                      </m:sub>
                      <m:sup>
                        <m:r>
                          <a:rPr lang="en-US" altLang="ko-KR" sz="1600" i="1" spc="-15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KoPubWorld돋움체_Pro Medium" panose="00000600000000000000" pitchFamily="50" charset="-127"/>
                            <a:cs typeface="KoPubWorld돋움체_Pro Medium" panose="00000600000000000000" pitchFamily="50" charset="-127"/>
                          </a:rPr>
                          <m:t>𝑘</m:t>
                        </m:r>
                      </m:sup>
                      <m:e>
                        <m:sSub>
                          <m:sSubPr>
                            <m:ctrlPr>
                              <a:rPr lang="en-US" altLang="ko-KR" sz="1600" i="1" spc="-15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  <a:ea typeface="KoPubWorld돋움체_Pro Medium" panose="00000600000000000000" pitchFamily="50" charset="-127"/>
                                <a:cs typeface="KoPubWorld돋움체_Pro Medium" panose="00000600000000000000" pitchFamily="50" charset="-127"/>
                              </a:rPr>
                            </m:ctrlPr>
                          </m:sSubPr>
                          <m:e>
                            <m:r>
                              <a:rPr lang="en-US" altLang="ko-KR" sz="1600" spc="-15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  <a:ea typeface="KoPubWorld돋움체_Pro Medium" panose="00000600000000000000" pitchFamily="50" charset="-127"/>
                                <a:cs typeface="KoPubWorld돋움체_Pro Medium" panose="00000600000000000000" pitchFamily="50" charset="-127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1600" spc="-15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  <a:ea typeface="KoPubWorld돋움체_Pro Medium" panose="00000600000000000000" pitchFamily="50" charset="-127"/>
                                <a:cs typeface="KoPubWorld돋움체_Pro Medium" panose="00000600000000000000" pitchFamily="50" charset="-127"/>
                              </a:rPr>
                              <m:t>𝑖𝑗</m:t>
                            </m:r>
                          </m:sub>
                        </m:sSub>
                        <m:sSub>
                          <m:sSubPr>
                            <m:ctrlPr>
                              <a:rPr lang="en-US" altLang="ko-KR" sz="1600" i="1" spc="-15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  <a:ea typeface="KoPubWorld돋움체_Pro Medium" panose="00000600000000000000" pitchFamily="50" charset="-127"/>
                                <a:cs typeface="KoPubWorld돋움체_Pro Medium" panose="00000600000000000000" pitchFamily="50" charset="-127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altLang="ko-KR" sz="1600" i="1" spc="-15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  <a:ea typeface="KoPubWorld돋움체_Pro Medium" panose="00000600000000000000" pitchFamily="50" charset="-127"/>
                                    <a:cs typeface="KoPubWorld돋움체_Pro Medium" panose="00000600000000000000" pitchFamily="50" charset="-127"/>
                                  </a:rPr>
                                </m:ctrlPr>
                              </m:accPr>
                              <m:e>
                                <m:r>
                                  <a:rPr lang="en-US" altLang="ko-KR" sz="1600" spc="-15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  <a:ea typeface="KoPubWorld돋움체_Pro Medium" panose="00000600000000000000" pitchFamily="50" charset="-127"/>
                                    <a:cs typeface="KoPubWorld돋움체_Pro Medium" panose="00000600000000000000" pitchFamily="50" charset="-127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ko-KR" sz="1600" spc="-15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  <a:ea typeface="KoPubWorld돋움체_Pro Medium" panose="00000600000000000000" pitchFamily="50" charset="-127"/>
                                <a:cs typeface="KoPubWorld돋움체_Pro Medium" panose="00000600000000000000" pitchFamily="50" charset="-127"/>
                              </a:rPr>
                              <m:t>𝑗</m:t>
                            </m:r>
                          </m:sub>
                        </m:sSub>
                      </m:e>
                    </m:nary>
                  </m:oMath>
                </a14:m>
                <a:r>
                  <a:rPr lang="ko-KR" altLang="en-US" sz="1600" spc="-150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의 오차를 재구축 오차</a:t>
                </a:r>
                <a:r>
                  <a:rPr lang="en-US" altLang="ko-KR" sz="1600" spc="-150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(reconstruction error)</a:t>
                </a:r>
                <a:r>
                  <a:rPr lang="ko-KR" altLang="en-US" sz="1600" spc="-150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라 하며 최소화하자</a:t>
                </a:r>
                <a:r>
                  <a:rPr lang="en-US" altLang="ko-KR" sz="1600" spc="-150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!</a:t>
                </a:r>
              </a:p>
              <a:p>
                <a:endParaRPr lang="en-US" altLang="ko-KR" sz="1600" spc="-150" dirty="0">
                  <a:solidFill>
                    <a:sysClr val="windowText" lastClr="000000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ko-KR" sz="1600" b="0" i="1" spc="-15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KoPubWorld돋움체_Pro Medium" panose="00000600000000000000" pitchFamily="50" charset="-127"/>
                              <a:cs typeface="KoPubWorld돋움체_Pro Medium" panose="00000600000000000000" pitchFamily="50" charset="-127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1600" b="0" i="0" spc="-15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KoPubWorld돋움체_Pro Medium" panose="00000600000000000000" pitchFamily="50" charset="-127"/>
                              <a:cs typeface="KoPubWorld돋움체_Pro Medium" panose="00000600000000000000" pitchFamily="50" charset="-127"/>
                            </a:rPr>
                            <m:t>min</m:t>
                          </m:r>
                        </m:fName>
                        <m:e>
                          <m:sSub>
                            <m:sSubPr>
                              <m:ctrlPr>
                                <a:rPr lang="en-US" altLang="ko-KR" sz="1600" b="0" i="1" spc="-150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KoPubWorld돋움체_Pro Medium" panose="00000600000000000000" pitchFamily="50" charset="-127"/>
                                  <a:cs typeface="KoPubWorld돋움체_Pro Medium" panose="00000600000000000000" pitchFamily="50" charset="-127"/>
                                </a:rPr>
                              </m:ctrlPr>
                            </m:sSubPr>
                            <m:e>
                              <m:r>
                                <a:rPr lang="ko-KR" altLang="en-US" sz="1600" b="0" i="1" spc="-150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KoPubWorld돋움체_Pro Medium" panose="00000600000000000000" pitchFamily="50" charset="-127"/>
                                  <a:cs typeface="KoPubWorld돋움체_Pro Medium" panose="00000600000000000000" pitchFamily="50" charset="-127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altLang="ko-KR" sz="1600" b="0" i="1" spc="-150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KoPubWorld돋움체_Pro Medium" panose="00000600000000000000" pitchFamily="50" charset="-127"/>
                                  <a:cs typeface="KoPubWorld돋움체_Pro Medium" panose="00000600000000000000" pitchFamily="50" charset="-127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sz="1600" b="0" i="1" spc="-15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KoPubWorld돋움체_Pro Medium" panose="00000600000000000000" pitchFamily="50" charset="-127"/>
                              <a:cs typeface="KoPubWorld돋움체_Pro Medium" panose="00000600000000000000" pitchFamily="50" charset="-127"/>
                            </a:rPr>
                            <m:t>(</m:t>
                          </m:r>
                          <m:r>
                            <a:rPr lang="en-US" altLang="ko-KR" sz="1600" b="0" i="1" spc="-15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KoPubWorld돋움체_Pro Medium" panose="00000600000000000000" pitchFamily="50" charset="-127"/>
                              <a:cs typeface="KoPubWorld돋움체_Pro Medium" panose="00000600000000000000" pitchFamily="50" charset="-127"/>
                            </a:rPr>
                            <m:t>𝑤</m:t>
                          </m:r>
                          <m:r>
                            <a:rPr lang="en-US" altLang="ko-KR" sz="1600" b="0" i="1" spc="-15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KoPubWorld돋움체_Pro Medium" panose="00000600000000000000" pitchFamily="50" charset="-127"/>
                              <a:cs typeface="KoPubWorld돋움체_Pro Medium" panose="00000600000000000000" pitchFamily="50" charset="-127"/>
                            </a:rPr>
                            <m:t>)</m:t>
                          </m:r>
                        </m:e>
                      </m:func>
                      <m:r>
                        <a:rPr lang="en-US" altLang="ko-KR" sz="1600" b="0" i="1" spc="-150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m:t>=</m:t>
                      </m:r>
                      <m:sSup>
                        <m:sSupPr>
                          <m:ctrlPr>
                            <a:rPr lang="en-US" altLang="ko-KR" sz="1600" b="0" i="1" spc="-15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KoPubWorld돋움체_Pro Medium" panose="00000600000000000000" pitchFamily="50" charset="-127"/>
                              <a:cs typeface="KoPubWorld돋움체_Pro Medium" panose="00000600000000000000" pitchFamily="50" charset="-127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ko-KR" sz="1600" i="1" spc="-15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KoPubWorld돋움체_Pro Medium" panose="00000600000000000000" pitchFamily="50" charset="-127"/>
                                  <a:cs typeface="KoPubWorld돋움체_Pro Medium" panose="00000600000000000000" pitchFamily="50" charset="-127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1600" i="1" spc="-15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  <a:ea typeface="KoPubWorld돋움체_Pro Medium" panose="00000600000000000000" pitchFamily="50" charset="-127"/>
                                      <a:cs typeface="KoPubWorld돋움체_Pro Medium" panose="00000600000000000000" pitchFamily="50" charset="-127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altLang="ko-KR" sz="1600" i="1" spc="-15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  <a:ea typeface="KoPubWorld돋움체_Pro Medium" panose="00000600000000000000" pitchFamily="50" charset="-127"/>
                                          <a:cs typeface="KoPubWorld돋움체_Pro Medium" panose="00000600000000000000" pitchFamily="50" charset="-127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ko-KR" sz="1600" spc="-15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  <a:ea typeface="KoPubWorld돋움체_Pro Medium" panose="00000600000000000000" pitchFamily="50" charset="-127"/>
                                          <a:cs typeface="KoPubWorld돋움체_Pro Medium" panose="00000600000000000000" pitchFamily="50" charset="-127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ko-KR" sz="1600" i="1" spc="-15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  <a:ea typeface="KoPubWorld돋움체_Pro Medium" panose="00000600000000000000" pitchFamily="50" charset="-127"/>
                                      <a:cs typeface="KoPubWorld돋움체_Pro Medium" panose="00000600000000000000" pitchFamily="50" charset="-127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sz="1600" i="1" spc="-15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KoPubWorld돋움체_Pro Medium" panose="00000600000000000000" pitchFamily="50" charset="-127"/>
                                  <a:cs typeface="KoPubWorld돋움체_Pro Medium" panose="00000600000000000000" pitchFamily="50" charset="-127"/>
                                </a:rPr>
                                <m:t>−</m:t>
                              </m:r>
                              <m:nary>
                                <m:naryPr>
                                  <m:chr m:val="∑"/>
                                  <m:limLoc m:val="subSup"/>
                                  <m:ctrlPr>
                                    <a:rPr lang="ko-KR" altLang="en-US" sz="1600" i="1" spc="-15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  <a:ea typeface="KoPubWorld돋움체_Pro Medium" panose="00000600000000000000" pitchFamily="50" charset="-127"/>
                                      <a:cs typeface="KoPubWorld돋움체_Pro Medium" panose="00000600000000000000" pitchFamily="50" charset="-127"/>
                                    </a:rPr>
                                  </m:ctrlPr>
                                </m:naryPr>
                                <m:sub>
                                  <m:eqArr>
                                    <m:eqArrPr>
                                      <m:ctrlPr>
                                        <a:rPr lang="en-US" altLang="ko-KR" sz="1600" i="1" spc="-15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  <a:ea typeface="KoPubWorld돋움체_Pro Medium" panose="00000600000000000000" pitchFamily="50" charset="-127"/>
                                          <a:cs typeface="KoPubWorld돋움체_Pro Medium" panose="00000600000000000000" pitchFamily="50" charset="-127"/>
                                        </a:rPr>
                                      </m:ctrlPr>
                                    </m:eqArrPr>
                                    <m:e>
                                      <m:r>
                                        <m:rPr>
                                          <m:brk m:alnAt="25"/>
                                        </m:rPr>
                                        <a:rPr lang="en-US" altLang="ko-KR" sz="1600" i="1" spc="-15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  <a:ea typeface="KoPubWorld돋움체_Pro Medium" panose="00000600000000000000" pitchFamily="50" charset="-127"/>
                                          <a:cs typeface="KoPubWorld돋움체_Pro Medium" panose="00000600000000000000" pitchFamily="50" charset="-127"/>
                                        </a:rPr>
                                        <m:t>𝑗</m:t>
                                      </m:r>
                                      <m:r>
                                        <a:rPr lang="en-US" altLang="ko-KR" sz="1600" i="1" spc="-15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  <a:ea typeface="KoPubWorld돋움체_Pro Medium" panose="00000600000000000000" pitchFamily="50" charset="-127"/>
                                          <a:cs typeface="KoPubWorld돋움체_Pro Medium" panose="00000600000000000000" pitchFamily="50" charset="-127"/>
                                        </a:rPr>
                                        <m:t>=1,</m:t>
                                      </m:r>
                                    </m:e>
                                    <m:e>
                                      <m:r>
                                        <a:rPr lang="en-US" altLang="ko-KR" sz="1600" i="1" spc="-15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  <a:ea typeface="KoPubWorld돋움체_Pro Medium" panose="00000600000000000000" pitchFamily="50" charset="-127"/>
                                          <a:cs typeface="KoPubWorld돋움체_Pro Medium" panose="00000600000000000000" pitchFamily="50" charset="-127"/>
                                        </a:rPr>
                                        <m:t>𝑗</m:t>
                                      </m:r>
                                      <m:r>
                                        <a:rPr lang="en-US" altLang="ko-KR" sz="1600" i="1" spc="-15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KoPubWorld돋움체_Pro Medium" panose="00000600000000000000" pitchFamily="50" charset="-127"/>
                                        </a:rPr>
                                        <m:t>≠</m:t>
                                      </m:r>
                                      <m:r>
                                        <a:rPr lang="en-US" altLang="ko-KR" sz="1600" i="1" spc="-15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KoPubWorld돋움체_Pro Medium" panose="00000600000000000000" pitchFamily="50" charset="-127"/>
                                        </a:rPr>
                                        <m:t>𝑖</m:t>
                                      </m:r>
                                    </m:e>
                                  </m:eqArr>
                                </m:sub>
                                <m:sup>
                                  <m:r>
                                    <a:rPr lang="en-US" altLang="ko-KR" sz="1600" i="1" spc="-15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  <a:ea typeface="KoPubWorld돋움체_Pro Medium" panose="00000600000000000000" pitchFamily="50" charset="-127"/>
                                      <a:cs typeface="KoPubWorld돋움체_Pro Medium" panose="00000600000000000000" pitchFamily="50" charset="-127"/>
                                    </a:rPr>
                                    <m:t>𝑘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altLang="ko-KR" sz="1600" i="1" spc="-15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  <a:ea typeface="KoPubWorld돋움체_Pro Medium" panose="00000600000000000000" pitchFamily="50" charset="-127"/>
                                          <a:cs typeface="KoPubWorld돋움체_Pro Medium" panose="00000600000000000000" pitchFamily="50" charset="-127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600" spc="-15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  <a:ea typeface="KoPubWorld돋움체_Pro Medium" panose="00000600000000000000" pitchFamily="50" charset="-127"/>
                                          <a:cs typeface="KoPubWorld돋움체_Pro Medium" panose="00000600000000000000" pitchFamily="50" charset="-127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altLang="ko-KR" sz="1600" spc="-15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  <a:ea typeface="KoPubWorld돋움체_Pro Medium" panose="00000600000000000000" pitchFamily="50" charset="-127"/>
                                          <a:cs typeface="KoPubWorld돋움체_Pro Medium" panose="00000600000000000000" pitchFamily="50" charset="-127"/>
                                        </a:rPr>
                                        <m:t>𝑖𝑗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altLang="ko-KR" sz="1600" i="1" spc="-15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  <a:ea typeface="KoPubWorld돋움체_Pro Medium" panose="00000600000000000000" pitchFamily="50" charset="-127"/>
                                          <a:cs typeface="KoPubWorld돋움체_Pro Medium" panose="00000600000000000000" pitchFamily="50" charset="-127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altLang="ko-KR" sz="1600" i="1" spc="-150">
                                              <a:solidFill>
                                                <a:sysClr val="windowText" lastClr="000000"/>
                                              </a:solidFill>
                                              <a:latin typeface="Cambria Math" panose="02040503050406030204" pitchFamily="18" charset="0"/>
                                              <a:ea typeface="KoPubWorld돋움체_Pro Medium" panose="00000600000000000000" pitchFamily="50" charset="-127"/>
                                              <a:cs typeface="KoPubWorld돋움체_Pro Medium" panose="00000600000000000000" pitchFamily="50" charset="-127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ko-KR" sz="1600" spc="-150">
                                              <a:solidFill>
                                                <a:sysClr val="windowText" lastClr="000000"/>
                                              </a:solidFill>
                                              <a:latin typeface="Cambria Math" panose="02040503050406030204" pitchFamily="18" charset="0"/>
                                              <a:ea typeface="KoPubWorld돋움체_Pro Medium" panose="00000600000000000000" pitchFamily="50" charset="-127"/>
                                              <a:cs typeface="KoPubWorld돋움체_Pro Medium" panose="00000600000000000000" pitchFamily="50" charset="-127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altLang="ko-KR" sz="1600" spc="-15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  <a:ea typeface="KoPubWorld돋움체_Pro Medium" panose="00000600000000000000" pitchFamily="50" charset="-127"/>
                                          <a:cs typeface="KoPubWorld돋움체_Pro Medium" panose="00000600000000000000" pitchFamily="50" charset="-127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</m:d>
                        </m:e>
                        <m:sup>
                          <m:r>
                            <a:rPr lang="en-US" altLang="ko-KR" sz="1600" b="0" i="1" spc="-15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KoPubWorld돋움체_Pro Medium" panose="00000600000000000000" pitchFamily="50" charset="-127"/>
                              <a:cs typeface="KoPubWorld돋움체_Pro Medium" panose="00000600000000000000" pitchFamily="50" charset="-127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altLang="ko-KR" sz="1600" b="0" spc="-150" dirty="0">
                  <a:solidFill>
                    <a:sysClr val="windowText" lastClr="000000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0" i="1" spc="-150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m:t>𝑠</m:t>
                      </m:r>
                      <m:r>
                        <a:rPr lang="en-US" altLang="ko-KR" sz="1600" b="0" i="1" spc="-150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m:t>.</m:t>
                      </m:r>
                      <m:r>
                        <a:rPr lang="en-US" altLang="ko-KR" sz="1600" b="0" i="1" spc="-150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m:t>𝑡</m:t>
                      </m:r>
                      <m:r>
                        <a:rPr lang="en-US" altLang="ko-KR" sz="1600" b="0" i="1" spc="-150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m:t>.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ko-KR" altLang="en-US" sz="1600" i="1" spc="-15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KoPubWorld돋움체_Pro Medium" panose="00000600000000000000" pitchFamily="50" charset="-127"/>
                              <a:cs typeface="KoPubWorld돋움체_Pro Medium" panose="00000600000000000000" pitchFamily="50" charset="-127"/>
                            </a:rPr>
                          </m:ctrlPr>
                        </m:naryPr>
                        <m:sub>
                          <m:eqArr>
                            <m:eqArrPr>
                              <m:ctrlPr>
                                <a:rPr lang="en-US" altLang="ko-KR" sz="1600" i="1" spc="-15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KoPubWorld돋움체_Pro Medium" panose="00000600000000000000" pitchFamily="50" charset="-127"/>
                                  <a:cs typeface="KoPubWorld돋움체_Pro Medium" panose="00000600000000000000" pitchFamily="50" charset="-127"/>
                                </a:rPr>
                              </m:ctrlPr>
                            </m:eqArrPr>
                            <m:e>
                              <m:r>
                                <m:rPr>
                                  <m:brk m:alnAt="25"/>
                                </m:rPr>
                                <a:rPr lang="en-US" altLang="ko-KR" sz="1600" i="1" spc="-15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KoPubWorld돋움체_Pro Medium" panose="00000600000000000000" pitchFamily="50" charset="-127"/>
                                  <a:cs typeface="KoPubWorld돋움체_Pro Medium" panose="00000600000000000000" pitchFamily="50" charset="-127"/>
                                </a:rPr>
                                <m:t>𝑗</m:t>
                              </m:r>
                              <m:r>
                                <a:rPr lang="en-US" altLang="ko-KR" sz="1600" i="1" spc="-15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KoPubWorld돋움체_Pro Medium" panose="00000600000000000000" pitchFamily="50" charset="-127"/>
                                  <a:cs typeface="KoPubWorld돋움체_Pro Medium" panose="00000600000000000000" pitchFamily="50" charset="-127"/>
                                </a:rPr>
                                <m:t>=1,</m:t>
                              </m:r>
                            </m:e>
                            <m:e>
                              <m:r>
                                <a:rPr lang="en-US" altLang="ko-KR" sz="1600" i="1" spc="-15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KoPubWorld돋움체_Pro Medium" panose="00000600000000000000" pitchFamily="50" charset="-127"/>
                                  <a:cs typeface="KoPubWorld돋움체_Pro Medium" panose="00000600000000000000" pitchFamily="50" charset="-127"/>
                                </a:rPr>
                                <m:t>𝑗</m:t>
                              </m:r>
                              <m:r>
                                <a:rPr lang="en-US" altLang="ko-KR" sz="1600" i="1" spc="-15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KoPubWorld돋움체_Pro Medium" panose="00000600000000000000" pitchFamily="50" charset="-127"/>
                                </a:rPr>
                                <m:t>≠</m:t>
                              </m:r>
                              <m:r>
                                <a:rPr lang="en-US" altLang="ko-KR" sz="1600" i="1" spc="-15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KoPubWorld돋움체_Pro Medium" panose="00000600000000000000" pitchFamily="50" charset="-127"/>
                                </a:rPr>
                                <m:t>𝑖</m:t>
                              </m:r>
                            </m:e>
                          </m:eqArr>
                        </m:sub>
                        <m:sup>
                          <m:r>
                            <a:rPr lang="en-US" altLang="ko-KR" sz="1600" i="1" spc="-15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KoPubWorld돋움체_Pro Medium" panose="00000600000000000000" pitchFamily="50" charset="-127"/>
                              <a:cs typeface="KoPubWorld돋움체_Pro Medium" panose="00000600000000000000" pitchFamily="50" charset="-127"/>
                            </a:rPr>
                            <m:t>𝑘</m:t>
                          </m:r>
                        </m:sup>
                        <m:e>
                          <m:sSub>
                            <m:sSubPr>
                              <m:ctrlPr>
                                <a:rPr lang="en-US" altLang="ko-KR" sz="1600" i="1" spc="-15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KoPubWorld돋움체_Pro Medium" panose="00000600000000000000" pitchFamily="50" charset="-127"/>
                                  <a:cs typeface="KoPubWorld돋움체_Pro Medium" panose="00000600000000000000" pitchFamily="50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1600" spc="-15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KoPubWorld돋움체_Pro Medium" panose="00000600000000000000" pitchFamily="50" charset="-127"/>
                                  <a:cs typeface="KoPubWorld돋움체_Pro Medium" panose="00000600000000000000" pitchFamily="50" charset="-127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1600" spc="-15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KoPubWorld돋움체_Pro Medium" panose="00000600000000000000" pitchFamily="50" charset="-127"/>
                                  <a:cs typeface="KoPubWorld돋움체_Pro Medium" panose="00000600000000000000" pitchFamily="50" charset="-127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  <m:r>
                        <a:rPr lang="en-US" altLang="ko-KR" sz="1600" b="0" i="1" spc="-150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m:t>=1</m:t>
                      </m:r>
                    </m:oMath>
                  </m:oMathPara>
                </a14:m>
                <a:endParaRPr lang="en-US" altLang="ko-KR" sz="1600" spc="-150" dirty="0">
                  <a:solidFill>
                    <a:sysClr val="windowText" lastClr="000000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  <a:p>
                <a:endParaRPr lang="ko-KR" altLang="en-US" sz="1600" spc="-150" dirty="0">
                  <a:solidFill>
                    <a:sysClr val="windowText" lastClr="000000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77043971-8B3A-4303-BE5A-04A4E9955A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4887" y="3135118"/>
                <a:ext cx="5948744" cy="2634952"/>
              </a:xfrm>
              <a:prstGeom prst="rect">
                <a:avLst/>
              </a:prstGeom>
              <a:blipFill>
                <a:blip r:embed="rId7"/>
                <a:stretch>
                  <a:fillRect l="-2049" t="-14781" r="-12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2915593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BFA558-6954-411C-B82C-26A3F5218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394" y="329576"/>
            <a:ext cx="9897276" cy="563554"/>
          </a:xfrm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ko-KR" dirty="0">
                <a:ln>
                  <a:solidFill>
                    <a:schemeClr val="tx2">
                      <a:lumMod val="50000"/>
                    </a:schemeClr>
                  </a:solidFill>
                </a:ln>
                <a:solidFill>
                  <a:schemeClr val="tx2">
                    <a:lumMod val="50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Dimensionality</a:t>
            </a:r>
            <a:r>
              <a:rPr lang="ko-KR" altLang="en-US" dirty="0">
                <a:ln>
                  <a:solidFill>
                    <a:schemeClr val="tx2">
                      <a:lumMod val="50000"/>
                    </a:schemeClr>
                  </a:solidFill>
                </a:ln>
                <a:solidFill>
                  <a:schemeClr val="tx2">
                    <a:lumMod val="50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dirty="0">
                <a:ln>
                  <a:solidFill>
                    <a:schemeClr val="tx2">
                      <a:lumMod val="50000"/>
                    </a:schemeClr>
                  </a:solidFill>
                </a:ln>
                <a:solidFill>
                  <a:schemeClr val="tx2">
                    <a:lumMod val="50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Reduction</a:t>
            </a:r>
            <a:endParaRPr lang="ko-KR" altLang="en-US" dirty="0">
              <a:ln>
                <a:solidFill>
                  <a:schemeClr val="tx2">
                    <a:lumMod val="50000"/>
                  </a:schemeClr>
                </a:solidFill>
              </a:ln>
              <a:solidFill>
                <a:schemeClr val="tx2">
                  <a:lumMod val="50000"/>
                </a:schemeClr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4D6CC28-E25D-4F78-A447-9A5E526BE279}"/>
              </a:ext>
            </a:extLst>
          </p:cNvPr>
          <p:cNvSpPr txBox="1"/>
          <p:nvPr/>
        </p:nvSpPr>
        <p:spPr>
          <a:xfrm>
            <a:off x="935666" y="943166"/>
            <a:ext cx="11174818" cy="84638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pc="-150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Locally Linear Embedding(LLE) – step2: linear weight</a:t>
            </a:r>
            <a:r>
              <a:rPr lang="ko-KR" altLang="en-US" spc="-150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를 통해서 재구축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spc="-150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X</a:t>
            </a:r>
            <a:r>
              <a:rPr lang="ko-KR" altLang="en-US" sz="1600" spc="-150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는 알고있으니 </a:t>
            </a:r>
            <a:r>
              <a:rPr lang="en-US" altLang="ko-KR" sz="1600" spc="-150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W</a:t>
            </a:r>
            <a:r>
              <a:rPr lang="ko-KR" altLang="en-US" sz="1600" spc="-150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를 최적화하면 됨</a:t>
            </a:r>
            <a:endParaRPr lang="en-US" altLang="ko-KR" sz="1600" spc="-150" dirty="0">
              <a:solidFill>
                <a:sysClr val="windowText" lastClr="000000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77043971-8B3A-4303-BE5A-04A4E9955AEE}"/>
                  </a:ext>
                </a:extLst>
              </p:cNvPr>
              <p:cNvSpPr txBox="1"/>
              <p:nvPr/>
            </p:nvSpPr>
            <p:spPr>
              <a:xfrm>
                <a:off x="935666" y="1788404"/>
                <a:ext cx="8710718" cy="45913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ko-KR" sz="1600" i="1" spc="-15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KoPubWorld돋움체_Pro Medium" panose="00000600000000000000" pitchFamily="50" charset="-127"/>
                              <a:cs typeface="KoPubWorld돋움체_Pro Medium" panose="00000600000000000000" pitchFamily="50" charset="-127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1600" spc="-15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KoPubWorld돋움체_Pro Medium" panose="00000600000000000000" pitchFamily="50" charset="-127"/>
                              <a:cs typeface="KoPubWorld돋움체_Pro Medium" panose="00000600000000000000" pitchFamily="50" charset="-127"/>
                            </a:rPr>
                            <m:t>min</m:t>
                          </m:r>
                        </m:fName>
                        <m:e>
                          <m:sSub>
                            <m:sSubPr>
                              <m:ctrlPr>
                                <a:rPr lang="en-US" altLang="ko-KR" sz="1600" i="1" spc="-15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KoPubWorld돋움체_Pro Medium" panose="00000600000000000000" pitchFamily="50" charset="-127"/>
                                  <a:cs typeface="KoPubWorld돋움체_Pro Medium" panose="00000600000000000000" pitchFamily="50" charset="-127"/>
                                </a:rPr>
                              </m:ctrlPr>
                            </m:sSubPr>
                            <m:e>
                              <m:r>
                                <a:rPr lang="ko-KR" altLang="en-US" sz="1600" spc="-15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KoPubWorld돋움체_Pro Medium" panose="00000600000000000000" pitchFamily="50" charset="-127"/>
                                  <a:cs typeface="KoPubWorld돋움체_Pro Medium" panose="00000600000000000000" pitchFamily="50" charset="-127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altLang="ko-KR" sz="1600" spc="-15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KoPubWorld돋움체_Pro Medium" panose="00000600000000000000" pitchFamily="50" charset="-127"/>
                                  <a:cs typeface="KoPubWorld돋움체_Pro Medium" panose="00000600000000000000" pitchFamily="50" charset="-127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sz="1600" spc="-15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KoPubWorld돋움체_Pro Medium" panose="00000600000000000000" pitchFamily="50" charset="-127"/>
                              <a:cs typeface="KoPubWorld돋움체_Pro Medium" panose="00000600000000000000" pitchFamily="50" charset="-127"/>
                            </a:rPr>
                            <m:t>(</m:t>
                          </m:r>
                          <m:r>
                            <a:rPr lang="en-US" altLang="ko-KR" sz="1600" spc="-15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KoPubWorld돋움체_Pro Medium" panose="00000600000000000000" pitchFamily="50" charset="-127"/>
                              <a:cs typeface="KoPubWorld돋움체_Pro Medium" panose="00000600000000000000" pitchFamily="50" charset="-127"/>
                            </a:rPr>
                            <m:t>𝑤</m:t>
                          </m:r>
                          <m:r>
                            <a:rPr lang="en-US" altLang="ko-KR" sz="1600" spc="-15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KoPubWorld돋움체_Pro Medium" panose="00000600000000000000" pitchFamily="50" charset="-127"/>
                              <a:cs typeface="KoPubWorld돋움체_Pro Medium" panose="00000600000000000000" pitchFamily="50" charset="-127"/>
                            </a:rPr>
                            <m:t>)</m:t>
                          </m:r>
                        </m:e>
                      </m:func>
                      <m:r>
                        <a:rPr lang="en-US" altLang="ko-KR" sz="1600" spc="-15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m:t>=</m:t>
                      </m:r>
                      <m:sSup>
                        <m:sSupPr>
                          <m:ctrlPr>
                            <a:rPr lang="en-US" altLang="ko-KR" sz="1600" i="1" spc="-15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KoPubWorld돋움체_Pro Medium" panose="00000600000000000000" pitchFamily="50" charset="-127"/>
                              <a:cs typeface="KoPubWorld돋움체_Pro Medium" panose="00000600000000000000" pitchFamily="50" charset="-127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ko-KR" sz="1600" i="1" spc="-15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KoPubWorld돋움체_Pro Medium" panose="00000600000000000000" pitchFamily="50" charset="-127"/>
                                  <a:cs typeface="KoPubWorld돋움체_Pro Medium" panose="00000600000000000000" pitchFamily="50" charset="-127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1600" i="1" spc="-15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  <a:ea typeface="KoPubWorld돋움체_Pro Medium" panose="00000600000000000000" pitchFamily="50" charset="-127"/>
                                      <a:cs typeface="KoPubWorld돋움체_Pro Medium" panose="00000600000000000000" pitchFamily="50" charset="-127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altLang="ko-KR" sz="1600" i="1" spc="-15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  <a:ea typeface="KoPubWorld돋움체_Pro Medium" panose="00000600000000000000" pitchFamily="50" charset="-127"/>
                                          <a:cs typeface="KoPubWorld돋움체_Pro Medium" panose="00000600000000000000" pitchFamily="50" charset="-127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ko-KR" sz="1600" spc="-15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  <a:ea typeface="KoPubWorld돋움체_Pro Medium" panose="00000600000000000000" pitchFamily="50" charset="-127"/>
                                          <a:cs typeface="KoPubWorld돋움체_Pro Medium" panose="00000600000000000000" pitchFamily="50" charset="-127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ko-KR" sz="1600" spc="-15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  <a:ea typeface="KoPubWorld돋움체_Pro Medium" panose="00000600000000000000" pitchFamily="50" charset="-127"/>
                                      <a:cs typeface="KoPubWorld돋움체_Pro Medium" panose="00000600000000000000" pitchFamily="50" charset="-127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sz="1600" spc="-15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KoPubWorld돋움체_Pro Medium" panose="00000600000000000000" pitchFamily="50" charset="-127"/>
                                  <a:cs typeface="KoPubWorld돋움체_Pro Medium" panose="00000600000000000000" pitchFamily="50" charset="-127"/>
                                </a:rPr>
                                <m:t>−</m:t>
                              </m:r>
                              <m:nary>
                                <m:naryPr>
                                  <m:chr m:val="∑"/>
                                  <m:limLoc m:val="subSup"/>
                                  <m:ctrlPr>
                                    <a:rPr lang="ko-KR" altLang="en-US" sz="1600" i="1" spc="-15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  <a:ea typeface="KoPubWorld돋움체_Pro Medium" panose="00000600000000000000" pitchFamily="50" charset="-127"/>
                                      <a:cs typeface="KoPubWorld돋움체_Pro Medium" panose="00000600000000000000" pitchFamily="50" charset="-127"/>
                                    </a:rPr>
                                  </m:ctrlPr>
                                </m:naryPr>
                                <m:sub>
                                  <m:eqArr>
                                    <m:eqArrPr>
                                      <m:ctrlPr>
                                        <a:rPr lang="en-US" altLang="ko-KR" sz="1600" i="1" spc="-15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  <a:ea typeface="KoPubWorld돋움체_Pro Medium" panose="00000600000000000000" pitchFamily="50" charset="-127"/>
                                          <a:cs typeface="KoPubWorld돋움체_Pro Medium" panose="00000600000000000000" pitchFamily="50" charset="-127"/>
                                        </a:rPr>
                                      </m:ctrlPr>
                                    </m:eqArrPr>
                                    <m:e>
                                      <m:r>
                                        <m:rPr>
                                          <m:brk m:alnAt="25"/>
                                        </m:rPr>
                                        <a:rPr lang="en-US" altLang="ko-KR" sz="1600" spc="-15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  <a:ea typeface="KoPubWorld돋움체_Pro Medium" panose="00000600000000000000" pitchFamily="50" charset="-127"/>
                                          <a:cs typeface="KoPubWorld돋움체_Pro Medium" panose="00000600000000000000" pitchFamily="50" charset="-127"/>
                                        </a:rPr>
                                        <m:t>𝑗</m:t>
                                      </m:r>
                                      <m:r>
                                        <a:rPr lang="en-US" altLang="ko-KR" sz="1600" spc="-15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  <a:ea typeface="KoPubWorld돋움체_Pro Medium" panose="00000600000000000000" pitchFamily="50" charset="-127"/>
                                          <a:cs typeface="KoPubWorld돋움체_Pro Medium" panose="00000600000000000000" pitchFamily="50" charset="-127"/>
                                        </a:rPr>
                                        <m:t>=1,</m:t>
                                      </m:r>
                                    </m:e>
                                    <m:e>
                                      <m:r>
                                        <a:rPr lang="en-US" altLang="ko-KR" sz="1600" spc="-15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  <a:ea typeface="KoPubWorld돋움체_Pro Medium" panose="00000600000000000000" pitchFamily="50" charset="-127"/>
                                          <a:cs typeface="KoPubWorld돋움체_Pro Medium" panose="00000600000000000000" pitchFamily="50" charset="-127"/>
                                        </a:rPr>
                                        <m:t>𝑗</m:t>
                                      </m:r>
                                      <m:r>
                                        <a:rPr lang="en-US" altLang="ko-KR" sz="1600" spc="-15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  <a:ea typeface="KoPubWorld돋움체_Pro Medium" panose="00000600000000000000" pitchFamily="50" charset="-127"/>
                                          <a:cs typeface="KoPubWorld돋움체_Pro Medium" panose="00000600000000000000" pitchFamily="50" charset="-127"/>
                                        </a:rPr>
                                        <m:t>≠</m:t>
                                      </m:r>
                                      <m:r>
                                        <a:rPr lang="en-US" altLang="ko-KR" sz="1600" spc="-15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  <a:ea typeface="KoPubWorld돋움체_Pro Medium" panose="00000600000000000000" pitchFamily="50" charset="-127"/>
                                          <a:cs typeface="KoPubWorld돋움체_Pro Medium" panose="00000600000000000000" pitchFamily="50" charset="-127"/>
                                        </a:rPr>
                                        <m:t>𝑖</m:t>
                                      </m:r>
                                    </m:e>
                                  </m:eqArr>
                                </m:sub>
                                <m:sup>
                                  <m:r>
                                    <a:rPr lang="en-US" altLang="ko-KR" sz="1600" spc="-15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  <a:ea typeface="KoPubWorld돋움체_Pro Medium" panose="00000600000000000000" pitchFamily="50" charset="-127"/>
                                      <a:cs typeface="KoPubWorld돋움체_Pro Medium" panose="00000600000000000000" pitchFamily="50" charset="-127"/>
                                    </a:rPr>
                                    <m:t>𝑘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altLang="ko-KR" sz="1600" i="1" spc="-15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  <a:ea typeface="KoPubWorld돋움체_Pro Medium" panose="00000600000000000000" pitchFamily="50" charset="-127"/>
                                          <a:cs typeface="KoPubWorld돋움체_Pro Medium" panose="00000600000000000000" pitchFamily="50" charset="-127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600" spc="-15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  <a:ea typeface="KoPubWorld돋움체_Pro Medium" panose="00000600000000000000" pitchFamily="50" charset="-127"/>
                                          <a:cs typeface="KoPubWorld돋움체_Pro Medium" panose="00000600000000000000" pitchFamily="50" charset="-127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altLang="ko-KR" sz="1600" spc="-15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  <a:ea typeface="KoPubWorld돋움체_Pro Medium" panose="00000600000000000000" pitchFamily="50" charset="-127"/>
                                          <a:cs typeface="KoPubWorld돋움체_Pro Medium" panose="00000600000000000000" pitchFamily="50" charset="-127"/>
                                        </a:rPr>
                                        <m:t>𝑖𝑗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altLang="ko-KR" sz="1600" i="1" spc="-15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  <a:ea typeface="KoPubWorld돋움체_Pro Medium" panose="00000600000000000000" pitchFamily="50" charset="-127"/>
                                          <a:cs typeface="KoPubWorld돋움체_Pro Medium" panose="00000600000000000000" pitchFamily="50" charset="-127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altLang="ko-KR" sz="1600" i="1" spc="-150">
                                              <a:solidFill>
                                                <a:sysClr val="windowText" lastClr="000000"/>
                                              </a:solidFill>
                                              <a:latin typeface="Cambria Math" panose="02040503050406030204" pitchFamily="18" charset="0"/>
                                              <a:ea typeface="KoPubWorld돋움체_Pro Medium" panose="00000600000000000000" pitchFamily="50" charset="-127"/>
                                              <a:cs typeface="KoPubWorld돋움체_Pro Medium" panose="00000600000000000000" pitchFamily="50" charset="-127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ko-KR" sz="1600" spc="-150">
                                              <a:solidFill>
                                                <a:sysClr val="windowText" lastClr="000000"/>
                                              </a:solidFill>
                                              <a:latin typeface="Cambria Math" panose="02040503050406030204" pitchFamily="18" charset="0"/>
                                              <a:ea typeface="KoPubWorld돋움체_Pro Medium" panose="00000600000000000000" pitchFamily="50" charset="-127"/>
                                              <a:cs typeface="KoPubWorld돋움체_Pro Medium" panose="00000600000000000000" pitchFamily="50" charset="-127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altLang="ko-KR" sz="1600" spc="-15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  <a:ea typeface="KoPubWorld돋움체_Pro Medium" panose="00000600000000000000" pitchFamily="50" charset="-127"/>
                                          <a:cs typeface="KoPubWorld돋움체_Pro Medium" panose="00000600000000000000" pitchFamily="50" charset="-127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</m:d>
                        </m:e>
                        <m:sup>
                          <m:r>
                            <a:rPr lang="en-US" altLang="ko-KR" sz="1600" spc="-15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KoPubWorld돋움체_Pro Medium" panose="00000600000000000000" pitchFamily="50" charset="-127"/>
                              <a:cs typeface="KoPubWorld돋움체_Pro Medium" panose="00000600000000000000" pitchFamily="50" charset="-127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altLang="ko-KR" sz="1600" spc="-150" dirty="0">
                  <a:solidFill>
                    <a:sysClr val="windowText" lastClr="000000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spc="-15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m:t>𝑠</m:t>
                      </m:r>
                      <m:r>
                        <a:rPr lang="en-US" altLang="ko-KR" sz="1600" spc="-15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m:t>.</m:t>
                      </m:r>
                      <m:r>
                        <a:rPr lang="en-US" altLang="ko-KR" sz="1600" spc="-15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m:t>𝑡</m:t>
                      </m:r>
                      <m:r>
                        <a:rPr lang="en-US" altLang="ko-KR" sz="1600" spc="-15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m:t>.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ko-KR" altLang="en-US" sz="1600" i="1" spc="-15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KoPubWorld돋움체_Pro Medium" panose="00000600000000000000" pitchFamily="50" charset="-127"/>
                              <a:cs typeface="KoPubWorld돋움체_Pro Medium" panose="00000600000000000000" pitchFamily="50" charset="-127"/>
                            </a:rPr>
                          </m:ctrlPr>
                        </m:naryPr>
                        <m:sub>
                          <m:eqArr>
                            <m:eqArrPr>
                              <m:ctrlPr>
                                <a:rPr lang="en-US" altLang="ko-KR" sz="1600" i="1" spc="-15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KoPubWorld돋움체_Pro Medium" panose="00000600000000000000" pitchFamily="50" charset="-127"/>
                                  <a:cs typeface="KoPubWorld돋움체_Pro Medium" panose="00000600000000000000" pitchFamily="50" charset="-127"/>
                                </a:rPr>
                              </m:ctrlPr>
                            </m:eqArrPr>
                            <m:e>
                              <m:r>
                                <m:rPr>
                                  <m:brk m:alnAt="25"/>
                                </m:rPr>
                                <a:rPr lang="en-US" altLang="ko-KR" sz="1600" spc="-15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KoPubWorld돋움체_Pro Medium" panose="00000600000000000000" pitchFamily="50" charset="-127"/>
                                  <a:cs typeface="KoPubWorld돋움체_Pro Medium" panose="00000600000000000000" pitchFamily="50" charset="-127"/>
                                </a:rPr>
                                <m:t>𝑗</m:t>
                              </m:r>
                              <m:r>
                                <a:rPr lang="en-US" altLang="ko-KR" sz="1600" spc="-15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KoPubWorld돋움체_Pro Medium" panose="00000600000000000000" pitchFamily="50" charset="-127"/>
                                  <a:cs typeface="KoPubWorld돋움체_Pro Medium" panose="00000600000000000000" pitchFamily="50" charset="-127"/>
                                </a:rPr>
                                <m:t>=1,</m:t>
                              </m:r>
                            </m:e>
                            <m:e>
                              <m:r>
                                <a:rPr lang="en-US" altLang="ko-KR" sz="1600" spc="-15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KoPubWorld돋움체_Pro Medium" panose="00000600000000000000" pitchFamily="50" charset="-127"/>
                                  <a:cs typeface="KoPubWorld돋움체_Pro Medium" panose="00000600000000000000" pitchFamily="50" charset="-127"/>
                                </a:rPr>
                                <m:t>𝑗</m:t>
                              </m:r>
                              <m:r>
                                <a:rPr lang="en-US" altLang="ko-KR" sz="1600" spc="-15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KoPubWorld돋움체_Pro Medium" panose="00000600000000000000" pitchFamily="50" charset="-127"/>
                                  <a:cs typeface="KoPubWorld돋움체_Pro Medium" panose="00000600000000000000" pitchFamily="50" charset="-127"/>
                                </a:rPr>
                                <m:t>≠</m:t>
                              </m:r>
                              <m:r>
                                <a:rPr lang="en-US" altLang="ko-KR" sz="1600" spc="-15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KoPubWorld돋움체_Pro Medium" panose="00000600000000000000" pitchFamily="50" charset="-127"/>
                                  <a:cs typeface="KoPubWorld돋움체_Pro Medium" panose="00000600000000000000" pitchFamily="50" charset="-127"/>
                                </a:rPr>
                                <m:t>𝑖</m:t>
                              </m:r>
                            </m:e>
                          </m:eqArr>
                        </m:sub>
                        <m:sup>
                          <m:r>
                            <a:rPr lang="en-US" altLang="ko-KR" sz="1600" spc="-15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KoPubWorld돋움체_Pro Medium" panose="00000600000000000000" pitchFamily="50" charset="-127"/>
                              <a:cs typeface="KoPubWorld돋움체_Pro Medium" panose="00000600000000000000" pitchFamily="50" charset="-127"/>
                            </a:rPr>
                            <m:t>𝑘</m:t>
                          </m:r>
                        </m:sup>
                        <m:e>
                          <m:sSub>
                            <m:sSubPr>
                              <m:ctrlPr>
                                <a:rPr lang="en-US" altLang="ko-KR" sz="1600" i="1" spc="-15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KoPubWorld돋움체_Pro Medium" panose="00000600000000000000" pitchFamily="50" charset="-127"/>
                                  <a:cs typeface="KoPubWorld돋움체_Pro Medium" panose="00000600000000000000" pitchFamily="50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1600" spc="-15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KoPubWorld돋움체_Pro Medium" panose="00000600000000000000" pitchFamily="50" charset="-127"/>
                                  <a:cs typeface="KoPubWorld돋움체_Pro Medium" panose="00000600000000000000" pitchFamily="50" charset="-127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1600" spc="-15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KoPubWorld돋움체_Pro Medium" panose="00000600000000000000" pitchFamily="50" charset="-127"/>
                                  <a:cs typeface="KoPubWorld돋움체_Pro Medium" panose="00000600000000000000" pitchFamily="50" charset="-127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  <m:r>
                        <a:rPr lang="en-US" altLang="ko-KR" sz="1600" spc="-15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m:t>=1</m:t>
                      </m:r>
                    </m:oMath>
                  </m:oMathPara>
                </a14:m>
                <a:endParaRPr lang="en-US" altLang="ko-KR" sz="1600" spc="-150" dirty="0">
                  <a:solidFill>
                    <a:sysClr val="windowText" lastClr="000000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  <a:p>
                <a:endParaRPr lang="en-US" altLang="ko-KR" sz="1600" spc="-150" dirty="0">
                  <a:solidFill>
                    <a:sysClr val="windowText" lastClr="000000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600" spc="-150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해당 최적화 문제에서 </a:t>
                </a:r>
                <a:r>
                  <a:rPr lang="en-US" altLang="ko-KR" sz="1600" spc="-150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X </a:t>
                </a:r>
                <a:r>
                  <a:rPr lang="ko-KR" altLang="en-US" sz="1600" spc="-150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벡터에 어떠한 상수 벡터를 더해도 재구축 오차를  최소화하는 문제에는 영향을 주지 않음</a:t>
                </a:r>
                <a:endParaRPr lang="en-US" altLang="ko-KR" sz="1600" spc="-150" dirty="0">
                  <a:solidFill>
                    <a:sysClr val="windowText" lastClr="000000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0" i="0" spc="-150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m:t>                                    </m:t>
                      </m:r>
                      <m:sSub>
                        <m:sSubPr>
                          <m:ctrlPr>
                            <a:rPr lang="en-US" altLang="ko-KR" sz="1600" i="1" spc="-15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KoPubWorld돋움체_Pro Medium" panose="00000600000000000000" pitchFamily="50" charset="-127"/>
                              <a:cs typeface="KoPubWorld돋움체_Pro Medium" panose="00000600000000000000" pitchFamily="50" charset="-127"/>
                            </a:rPr>
                          </m:ctrlPr>
                        </m:sSubPr>
                        <m:e>
                          <m:r>
                            <a:rPr lang="ko-KR" altLang="en-US" sz="1600" spc="-15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KoPubWorld돋움체_Pro Medium" panose="00000600000000000000" pitchFamily="50" charset="-127"/>
                              <a:cs typeface="KoPubWorld돋움체_Pro Medium" panose="00000600000000000000" pitchFamily="50" charset="-127"/>
                            </a:rPr>
                            <m:t>𝜀</m:t>
                          </m:r>
                        </m:e>
                        <m:sub>
                          <m:r>
                            <a:rPr lang="en-US" altLang="ko-KR" sz="1600" spc="-15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KoPubWorld돋움체_Pro Medium" panose="00000600000000000000" pitchFamily="50" charset="-127"/>
                              <a:cs typeface="KoPubWorld돋움체_Pro Medium" panose="00000600000000000000" pitchFamily="50" charset="-127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altLang="ko-KR" sz="1600" i="1" spc="-15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KoPubWorld돋움체_Pro Medium" panose="00000600000000000000" pitchFamily="50" charset="-127"/>
                              <a:cs typeface="KoPubWorld돋움체_Pro Medium" panose="00000600000000000000" pitchFamily="50" charset="-127"/>
                            </a:rPr>
                          </m:ctrlPr>
                        </m:dPr>
                        <m:e>
                          <m:r>
                            <a:rPr lang="en-US" altLang="ko-KR" sz="1600" spc="-15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KoPubWorld돋움체_Pro Medium" panose="00000600000000000000" pitchFamily="50" charset="-127"/>
                              <a:cs typeface="KoPubWorld돋움체_Pro Medium" panose="00000600000000000000" pitchFamily="50" charset="-127"/>
                            </a:rPr>
                            <m:t>𝑤</m:t>
                          </m:r>
                        </m:e>
                      </m:d>
                      <m:r>
                        <a:rPr lang="en-US" altLang="ko-KR" sz="1600" spc="-15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m:t>=</m:t>
                      </m:r>
                      <m:sSup>
                        <m:sSupPr>
                          <m:ctrlPr>
                            <a:rPr lang="en-US" altLang="ko-KR" sz="1600" i="1" spc="-15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KoPubWorld돋움체_Pro Medium" panose="00000600000000000000" pitchFamily="50" charset="-127"/>
                              <a:cs typeface="KoPubWorld돋움체_Pro Medium" panose="00000600000000000000" pitchFamily="50" charset="-127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ko-KR" sz="1600" i="1" spc="-15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KoPubWorld돋움체_Pro Medium" panose="00000600000000000000" pitchFamily="50" charset="-127"/>
                                  <a:cs typeface="KoPubWorld돋움체_Pro Medium" panose="00000600000000000000" pitchFamily="50" charset="-127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1600" i="1" spc="-15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  <a:ea typeface="KoPubWorld돋움체_Pro Medium" panose="00000600000000000000" pitchFamily="50" charset="-127"/>
                                      <a:cs typeface="KoPubWorld돋움체_Pro Medium" panose="00000600000000000000" pitchFamily="50" charset="-127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altLang="ko-KR" sz="1600" i="1" spc="-15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  <a:ea typeface="KoPubWorld돋움체_Pro Medium" panose="00000600000000000000" pitchFamily="50" charset="-127"/>
                                          <a:cs typeface="KoPubWorld돋움체_Pro Medium" panose="00000600000000000000" pitchFamily="50" charset="-127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ko-KR" sz="1600" spc="-15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  <a:ea typeface="KoPubWorld돋움체_Pro Medium" panose="00000600000000000000" pitchFamily="50" charset="-127"/>
                                          <a:cs typeface="KoPubWorld돋움체_Pro Medium" panose="00000600000000000000" pitchFamily="50" charset="-127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ko-KR" sz="1600" spc="-15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  <a:ea typeface="KoPubWorld돋움체_Pro Medium" panose="00000600000000000000" pitchFamily="50" charset="-127"/>
                                      <a:cs typeface="KoPubWorld돋움체_Pro Medium" panose="00000600000000000000" pitchFamily="50" charset="-127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sz="1600" spc="-15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KoPubWorld돋움체_Pro Medium" panose="00000600000000000000" pitchFamily="50" charset="-127"/>
                                  <a:cs typeface="KoPubWorld돋움체_Pro Medium" panose="00000600000000000000" pitchFamily="50" charset="-127"/>
                                </a:rPr>
                                <m:t>+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altLang="ko-KR" sz="1600" i="1" spc="-15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  <a:ea typeface="KoPubWorld돋움체_Pro Medium" panose="00000600000000000000" pitchFamily="50" charset="-127"/>
                                      <a:cs typeface="KoPubWorld돋움체_Pro Medium" panose="00000600000000000000" pitchFamily="50" charset="-127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sz="1600" spc="-15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  <a:ea typeface="KoPubWorld돋움체_Pro Medium" panose="00000600000000000000" pitchFamily="50" charset="-127"/>
                                      <a:cs typeface="KoPubWorld돋움체_Pro Medium" panose="00000600000000000000" pitchFamily="50" charset="-127"/>
                                    </a:rPr>
                                    <m:t>𝑐</m:t>
                                  </m:r>
                                </m:e>
                              </m:acc>
                              <m:r>
                                <a:rPr lang="en-US" altLang="ko-KR" sz="1600" spc="-15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KoPubWorld돋움체_Pro Medium" panose="00000600000000000000" pitchFamily="50" charset="-127"/>
                                  <a:cs typeface="KoPubWorld돋움체_Pro Medium" panose="00000600000000000000" pitchFamily="50" charset="-127"/>
                                </a:rPr>
                                <m:t>−</m:t>
                              </m:r>
                              <m:nary>
                                <m:naryPr>
                                  <m:chr m:val="∑"/>
                                  <m:limLoc m:val="subSup"/>
                                  <m:ctrlPr>
                                    <a:rPr lang="ko-KR" altLang="en-US" sz="1600" i="1" spc="-15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  <a:ea typeface="KoPubWorld돋움체_Pro Medium" panose="00000600000000000000" pitchFamily="50" charset="-127"/>
                                      <a:cs typeface="KoPubWorld돋움체_Pro Medium" panose="00000600000000000000" pitchFamily="50" charset="-127"/>
                                    </a:rPr>
                                  </m:ctrlPr>
                                </m:naryPr>
                                <m:sub>
                                  <m:eqArr>
                                    <m:eqArrPr>
                                      <m:ctrlPr>
                                        <a:rPr lang="en-US" altLang="ko-KR" sz="1600" i="1" spc="-15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  <a:ea typeface="KoPubWorld돋움체_Pro Medium" panose="00000600000000000000" pitchFamily="50" charset="-127"/>
                                          <a:cs typeface="KoPubWorld돋움체_Pro Medium" panose="00000600000000000000" pitchFamily="50" charset="-127"/>
                                        </a:rPr>
                                      </m:ctrlPr>
                                    </m:eqArrPr>
                                    <m:e>
                                      <m:r>
                                        <m:rPr>
                                          <m:brk m:alnAt="25"/>
                                        </m:rPr>
                                        <a:rPr lang="en-US" altLang="ko-KR" sz="1600" spc="-15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  <a:ea typeface="KoPubWorld돋움체_Pro Medium" panose="00000600000000000000" pitchFamily="50" charset="-127"/>
                                          <a:cs typeface="KoPubWorld돋움체_Pro Medium" panose="00000600000000000000" pitchFamily="50" charset="-127"/>
                                        </a:rPr>
                                        <m:t>𝑗</m:t>
                                      </m:r>
                                      <m:r>
                                        <a:rPr lang="en-US" altLang="ko-KR" sz="1600" spc="-15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  <a:ea typeface="KoPubWorld돋움체_Pro Medium" panose="00000600000000000000" pitchFamily="50" charset="-127"/>
                                          <a:cs typeface="KoPubWorld돋움체_Pro Medium" panose="00000600000000000000" pitchFamily="50" charset="-127"/>
                                        </a:rPr>
                                        <m:t>=1,</m:t>
                                      </m:r>
                                    </m:e>
                                    <m:e>
                                      <m:r>
                                        <a:rPr lang="en-US" altLang="ko-KR" sz="1600" spc="-15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  <a:ea typeface="KoPubWorld돋움체_Pro Medium" panose="00000600000000000000" pitchFamily="50" charset="-127"/>
                                          <a:cs typeface="KoPubWorld돋움체_Pro Medium" panose="00000600000000000000" pitchFamily="50" charset="-127"/>
                                        </a:rPr>
                                        <m:t>𝑗</m:t>
                                      </m:r>
                                      <m:r>
                                        <a:rPr lang="en-US" altLang="ko-KR" sz="1600" spc="-15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  <a:ea typeface="KoPubWorld돋움체_Pro Medium" panose="00000600000000000000" pitchFamily="50" charset="-127"/>
                                          <a:cs typeface="KoPubWorld돋움체_Pro Medium" panose="00000600000000000000" pitchFamily="50" charset="-127"/>
                                        </a:rPr>
                                        <m:t>≠</m:t>
                                      </m:r>
                                      <m:r>
                                        <a:rPr lang="en-US" altLang="ko-KR" sz="1600" spc="-15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  <a:ea typeface="KoPubWorld돋움체_Pro Medium" panose="00000600000000000000" pitchFamily="50" charset="-127"/>
                                          <a:cs typeface="KoPubWorld돋움체_Pro Medium" panose="00000600000000000000" pitchFamily="50" charset="-127"/>
                                        </a:rPr>
                                        <m:t>𝑖</m:t>
                                      </m:r>
                                    </m:e>
                                  </m:eqArr>
                                </m:sub>
                                <m:sup>
                                  <m:r>
                                    <a:rPr lang="en-US" altLang="ko-KR" sz="1600" spc="-15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  <a:ea typeface="KoPubWorld돋움체_Pro Medium" panose="00000600000000000000" pitchFamily="50" charset="-127"/>
                                      <a:cs typeface="KoPubWorld돋움체_Pro Medium" panose="00000600000000000000" pitchFamily="50" charset="-127"/>
                                    </a:rPr>
                                    <m:t>𝑘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altLang="ko-KR" sz="1600" i="1" spc="-15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  <a:ea typeface="KoPubWorld돋움체_Pro Medium" panose="00000600000000000000" pitchFamily="50" charset="-127"/>
                                          <a:cs typeface="KoPubWorld돋움체_Pro Medium" panose="00000600000000000000" pitchFamily="50" charset="-127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600" spc="-15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  <a:ea typeface="KoPubWorld돋움체_Pro Medium" panose="00000600000000000000" pitchFamily="50" charset="-127"/>
                                          <a:cs typeface="KoPubWorld돋움체_Pro Medium" panose="00000600000000000000" pitchFamily="50" charset="-127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altLang="ko-KR" sz="1600" spc="-15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  <a:ea typeface="KoPubWorld돋움체_Pro Medium" panose="00000600000000000000" pitchFamily="50" charset="-127"/>
                                          <a:cs typeface="KoPubWorld돋움체_Pro Medium" panose="00000600000000000000" pitchFamily="50" charset="-127"/>
                                        </a:rPr>
                                        <m:t>𝑖𝑗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altLang="ko-KR" sz="1600" i="1" spc="-15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  <a:ea typeface="KoPubWorld돋움체_Pro Medium" panose="00000600000000000000" pitchFamily="50" charset="-127"/>
                                          <a:cs typeface="KoPubWorld돋움체_Pro Medium" panose="00000600000000000000" pitchFamily="50" charset="-127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600" spc="-15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  <a:ea typeface="KoPubWorld돋움체_Pro Medium" panose="00000600000000000000" pitchFamily="50" charset="-127"/>
                                          <a:cs typeface="KoPubWorld돋움체_Pro Medium" panose="00000600000000000000" pitchFamily="50" charset="-127"/>
                                        </a:rPr>
                                        <m:t>(</m:t>
                                      </m:r>
                                      <m:acc>
                                        <m:accPr>
                                          <m:chr m:val="⃗"/>
                                          <m:ctrlPr>
                                            <a:rPr lang="en-US" altLang="ko-KR" sz="1600" i="1" spc="-150">
                                              <a:solidFill>
                                                <a:sysClr val="windowText" lastClr="000000"/>
                                              </a:solidFill>
                                              <a:latin typeface="Cambria Math" panose="02040503050406030204" pitchFamily="18" charset="0"/>
                                              <a:ea typeface="KoPubWorld돋움체_Pro Medium" panose="00000600000000000000" pitchFamily="50" charset="-127"/>
                                              <a:cs typeface="KoPubWorld돋움체_Pro Medium" panose="00000600000000000000" pitchFamily="50" charset="-127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ko-KR" sz="1600" spc="-150">
                                              <a:solidFill>
                                                <a:sysClr val="windowText" lastClr="000000"/>
                                              </a:solidFill>
                                              <a:latin typeface="Cambria Math" panose="02040503050406030204" pitchFamily="18" charset="0"/>
                                              <a:ea typeface="KoPubWorld돋움체_Pro Medium" panose="00000600000000000000" pitchFamily="50" charset="-127"/>
                                              <a:cs typeface="KoPubWorld돋움체_Pro Medium" panose="00000600000000000000" pitchFamily="50" charset="-127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altLang="ko-KR" sz="1600" spc="-15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  <a:ea typeface="KoPubWorld돋움체_Pro Medium" panose="00000600000000000000" pitchFamily="50" charset="-127"/>
                                          <a:cs typeface="KoPubWorld돋움체_Pro Medium" panose="00000600000000000000" pitchFamily="50" charset="-127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altLang="ko-KR" sz="1600" spc="-15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  <a:ea typeface="KoPubWorld돋움체_Pro Medium" panose="00000600000000000000" pitchFamily="50" charset="-127"/>
                                      <a:cs typeface="KoPubWorld돋움체_Pro Medium" panose="00000600000000000000" pitchFamily="50" charset="-127"/>
                                    </a:rPr>
                                    <m:t>+</m:t>
                                  </m:r>
                                  <m:acc>
                                    <m:accPr>
                                      <m:chr m:val="⃗"/>
                                      <m:ctrlPr>
                                        <a:rPr lang="en-US" altLang="ko-KR" sz="1600" i="1" spc="-15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  <a:ea typeface="KoPubWorld돋움체_Pro Medium" panose="00000600000000000000" pitchFamily="50" charset="-127"/>
                                          <a:cs typeface="KoPubWorld돋움체_Pro Medium" panose="00000600000000000000" pitchFamily="50" charset="-127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ko-KR" sz="1600" spc="-15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  <a:ea typeface="KoPubWorld돋움체_Pro Medium" panose="00000600000000000000" pitchFamily="50" charset="-127"/>
                                          <a:cs typeface="KoPubWorld돋움체_Pro Medium" panose="00000600000000000000" pitchFamily="50" charset="-127"/>
                                        </a:rPr>
                                        <m:t>𝑐</m:t>
                                      </m:r>
                                    </m:e>
                                  </m:acc>
                                  <m:r>
                                    <a:rPr lang="en-US" altLang="ko-KR" sz="1600" spc="-15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  <a:ea typeface="KoPubWorld돋움체_Pro Medium" panose="00000600000000000000" pitchFamily="50" charset="-127"/>
                                      <a:cs typeface="KoPubWorld돋움체_Pro Medium" panose="00000600000000000000" pitchFamily="50" charset="-127"/>
                                    </a:rPr>
                                    <m:t>)</m:t>
                                  </m:r>
                                </m:e>
                              </m:nary>
                            </m:e>
                          </m:d>
                        </m:e>
                        <m:sup>
                          <m:r>
                            <a:rPr lang="en-US" altLang="ko-KR" sz="1600" spc="-15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KoPubWorld돋움체_Pro Medium" panose="00000600000000000000" pitchFamily="50" charset="-127"/>
                              <a:cs typeface="KoPubWorld돋움체_Pro Medium" panose="00000600000000000000" pitchFamily="50" charset="-127"/>
                            </a:rPr>
                            <m:t>2</m:t>
                          </m:r>
                        </m:sup>
                      </m:sSup>
                    </m:oMath>
                    <m:oMath xmlns:m="http://schemas.openxmlformats.org/officeDocument/2006/math">
                      <m:r>
                        <a:rPr lang="en-US" altLang="ko-KR" sz="1600" spc="-15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m:t>                 </m:t>
                      </m:r>
                      <m:r>
                        <a:rPr lang="en-US" altLang="ko-KR" sz="1600" b="0" i="0" spc="-150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m:t>                                    </m:t>
                      </m:r>
                      <m:r>
                        <a:rPr lang="en-US" altLang="ko-KR" sz="1600" spc="-15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m:t>  =</m:t>
                      </m:r>
                      <m:sSup>
                        <m:sSupPr>
                          <m:ctrlPr>
                            <a:rPr lang="en-US" altLang="ko-KR" sz="1600" i="1" spc="-15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KoPubWorld돋움체_Pro Medium" panose="00000600000000000000" pitchFamily="50" charset="-127"/>
                              <a:cs typeface="KoPubWorld돋움체_Pro Medium" panose="00000600000000000000" pitchFamily="50" charset="-127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ko-KR" sz="1600" i="1" spc="-15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KoPubWorld돋움체_Pro Medium" panose="00000600000000000000" pitchFamily="50" charset="-127"/>
                                  <a:cs typeface="KoPubWorld돋움체_Pro Medium" panose="00000600000000000000" pitchFamily="50" charset="-127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1600" i="1" spc="-15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  <a:ea typeface="KoPubWorld돋움체_Pro Medium" panose="00000600000000000000" pitchFamily="50" charset="-127"/>
                                      <a:cs typeface="KoPubWorld돋움체_Pro Medium" panose="00000600000000000000" pitchFamily="50" charset="-127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altLang="ko-KR" sz="1600" i="1" spc="-15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  <a:ea typeface="KoPubWorld돋움체_Pro Medium" panose="00000600000000000000" pitchFamily="50" charset="-127"/>
                                          <a:cs typeface="KoPubWorld돋움체_Pro Medium" panose="00000600000000000000" pitchFamily="50" charset="-127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ko-KR" sz="1600" spc="-15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  <a:ea typeface="KoPubWorld돋움체_Pro Medium" panose="00000600000000000000" pitchFamily="50" charset="-127"/>
                                          <a:cs typeface="KoPubWorld돋움체_Pro Medium" panose="00000600000000000000" pitchFamily="50" charset="-127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ko-KR" sz="1600" spc="-15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  <a:ea typeface="KoPubWorld돋움체_Pro Medium" panose="00000600000000000000" pitchFamily="50" charset="-127"/>
                                      <a:cs typeface="KoPubWorld돋움체_Pro Medium" panose="00000600000000000000" pitchFamily="50" charset="-127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sz="1600" spc="-15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KoPubWorld돋움체_Pro Medium" panose="00000600000000000000" pitchFamily="50" charset="-127"/>
                                  <a:cs typeface="KoPubWorld돋움체_Pro Medium" panose="00000600000000000000" pitchFamily="50" charset="-127"/>
                                </a:rPr>
                                <m:t>+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altLang="ko-KR" sz="1600" i="1" spc="-15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  <a:ea typeface="KoPubWorld돋움체_Pro Medium" panose="00000600000000000000" pitchFamily="50" charset="-127"/>
                                      <a:cs typeface="KoPubWorld돋움체_Pro Medium" panose="00000600000000000000" pitchFamily="50" charset="-127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sz="1600" spc="-15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  <a:ea typeface="KoPubWorld돋움체_Pro Medium" panose="00000600000000000000" pitchFamily="50" charset="-127"/>
                                      <a:cs typeface="KoPubWorld돋움체_Pro Medium" panose="00000600000000000000" pitchFamily="50" charset="-127"/>
                                    </a:rPr>
                                    <m:t>𝑐</m:t>
                                  </m:r>
                                </m:e>
                              </m:acc>
                              <m:r>
                                <a:rPr lang="en-US" altLang="ko-KR" sz="1600" spc="-15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KoPubWorld돋움체_Pro Medium" panose="00000600000000000000" pitchFamily="50" charset="-127"/>
                                  <a:cs typeface="KoPubWorld돋움체_Pro Medium" panose="00000600000000000000" pitchFamily="50" charset="-127"/>
                                </a:rPr>
                                <m:t>−</m:t>
                              </m:r>
                              <m:nary>
                                <m:naryPr>
                                  <m:chr m:val="∑"/>
                                  <m:limLoc m:val="subSup"/>
                                  <m:ctrlPr>
                                    <a:rPr lang="ko-KR" altLang="en-US" sz="1600" i="1" spc="-15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  <a:ea typeface="KoPubWorld돋움체_Pro Medium" panose="00000600000000000000" pitchFamily="50" charset="-127"/>
                                      <a:cs typeface="KoPubWorld돋움체_Pro Medium" panose="00000600000000000000" pitchFamily="50" charset="-127"/>
                                    </a:rPr>
                                  </m:ctrlPr>
                                </m:naryPr>
                                <m:sub>
                                  <m:eqArr>
                                    <m:eqArrPr>
                                      <m:ctrlPr>
                                        <a:rPr lang="en-US" altLang="ko-KR" sz="1600" i="1" spc="-15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  <a:ea typeface="KoPubWorld돋움체_Pro Medium" panose="00000600000000000000" pitchFamily="50" charset="-127"/>
                                          <a:cs typeface="KoPubWorld돋움체_Pro Medium" panose="00000600000000000000" pitchFamily="50" charset="-127"/>
                                        </a:rPr>
                                      </m:ctrlPr>
                                    </m:eqArrPr>
                                    <m:e>
                                      <m:r>
                                        <m:rPr>
                                          <m:brk m:alnAt="25"/>
                                        </m:rPr>
                                        <a:rPr lang="en-US" altLang="ko-KR" sz="1600" spc="-15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  <a:ea typeface="KoPubWorld돋움체_Pro Medium" panose="00000600000000000000" pitchFamily="50" charset="-127"/>
                                          <a:cs typeface="KoPubWorld돋움체_Pro Medium" panose="00000600000000000000" pitchFamily="50" charset="-127"/>
                                        </a:rPr>
                                        <m:t>𝑗</m:t>
                                      </m:r>
                                      <m:r>
                                        <a:rPr lang="en-US" altLang="ko-KR" sz="1600" spc="-15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  <a:ea typeface="KoPubWorld돋움체_Pro Medium" panose="00000600000000000000" pitchFamily="50" charset="-127"/>
                                          <a:cs typeface="KoPubWorld돋움체_Pro Medium" panose="00000600000000000000" pitchFamily="50" charset="-127"/>
                                        </a:rPr>
                                        <m:t>=1,</m:t>
                                      </m:r>
                                    </m:e>
                                    <m:e>
                                      <m:r>
                                        <a:rPr lang="en-US" altLang="ko-KR" sz="1600" spc="-15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  <a:ea typeface="KoPubWorld돋움체_Pro Medium" panose="00000600000000000000" pitchFamily="50" charset="-127"/>
                                          <a:cs typeface="KoPubWorld돋움체_Pro Medium" panose="00000600000000000000" pitchFamily="50" charset="-127"/>
                                        </a:rPr>
                                        <m:t>𝑗</m:t>
                                      </m:r>
                                      <m:r>
                                        <a:rPr lang="en-US" altLang="ko-KR" sz="1600" spc="-15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  <a:ea typeface="KoPubWorld돋움체_Pro Medium" panose="00000600000000000000" pitchFamily="50" charset="-127"/>
                                          <a:cs typeface="KoPubWorld돋움체_Pro Medium" panose="00000600000000000000" pitchFamily="50" charset="-127"/>
                                        </a:rPr>
                                        <m:t>≠</m:t>
                                      </m:r>
                                      <m:r>
                                        <a:rPr lang="en-US" altLang="ko-KR" sz="1600" spc="-15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  <a:ea typeface="KoPubWorld돋움체_Pro Medium" panose="00000600000000000000" pitchFamily="50" charset="-127"/>
                                          <a:cs typeface="KoPubWorld돋움체_Pro Medium" panose="00000600000000000000" pitchFamily="50" charset="-127"/>
                                        </a:rPr>
                                        <m:t>𝑖</m:t>
                                      </m:r>
                                    </m:e>
                                  </m:eqArr>
                                </m:sub>
                                <m:sup>
                                  <m:r>
                                    <a:rPr lang="en-US" altLang="ko-KR" sz="1600" spc="-15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  <a:ea typeface="KoPubWorld돋움체_Pro Medium" panose="00000600000000000000" pitchFamily="50" charset="-127"/>
                                      <a:cs typeface="KoPubWorld돋움체_Pro Medium" panose="00000600000000000000" pitchFamily="50" charset="-127"/>
                                    </a:rPr>
                                    <m:t>𝑘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altLang="ko-KR" sz="1600" i="1" spc="-15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  <a:ea typeface="KoPubWorld돋움체_Pro Medium" panose="00000600000000000000" pitchFamily="50" charset="-127"/>
                                          <a:cs typeface="KoPubWorld돋움체_Pro Medium" panose="00000600000000000000" pitchFamily="50" charset="-127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600" spc="-15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  <a:ea typeface="KoPubWorld돋움체_Pro Medium" panose="00000600000000000000" pitchFamily="50" charset="-127"/>
                                          <a:cs typeface="KoPubWorld돋움체_Pro Medium" panose="00000600000000000000" pitchFamily="50" charset="-127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altLang="ko-KR" sz="1600" spc="-15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  <a:ea typeface="KoPubWorld돋움체_Pro Medium" panose="00000600000000000000" pitchFamily="50" charset="-127"/>
                                          <a:cs typeface="KoPubWorld돋움체_Pro Medium" panose="00000600000000000000" pitchFamily="50" charset="-127"/>
                                        </a:rPr>
                                        <m:t>𝑖𝑗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altLang="ko-KR" sz="1600" i="1" spc="-15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  <a:ea typeface="KoPubWorld돋움체_Pro Medium" panose="00000600000000000000" pitchFamily="50" charset="-127"/>
                                          <a:cs typeface="KoPubWorld돋움체_Pro Medium" panose="00000600000000000000" pitchFamily="50" charset="-127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altLang="ko-KR" sz="1600" i="1" spc="-150">
                                              <a:solidFill>
                                                <a:sysClr val="windowText" lastClr="000000"/>
                                              </a:solidFill>
                                              <a:latin typeface="Cambria Math" panose="02040503050406030204" pitchFamily="18" charset="0"/>
                                              <a:ea typeface="KoPubWorld돋움체_Pro Medium" panose="00000600000000000000" pitchFamily="50" charset="-127"/>
                                              <a:cs typeface="KoPubWorld돋움체_Pro Medium" panose="00000600000000000000" pitchFamily="50" charset="-127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ko-KR" sz="1600" spc="-150">
                                              <a:solidFill>
                                                <a:sysClr val="windowText" lastClr="000000"/>
                                              </a:solidFill>
                                              <a:latin typeface="Cambria Math" panose="02040503050406030204" pitchFamily="18" charset="0"/>
                                              <a:ea typeface="KoPubWorld돋움체_Pro Medium" panose="00000600000000000000" pitchFamily="50" charset="-127"/>
                                              <a:cs typeface="KoPubWorld돋움체_Pro Medium" panose="00000600000000000000" pitchFamily="50" charset="-127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altLang="ko-KR" sz="1600" spc="-15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  <a:ea typeface="KoPubWorld돋움체_Pro Medium" panose="00000600000000000000" pitchFamily="50" charset="-127"/>
                                          <a:cs typeface="KoPubWorld돋움체_Pro Medium" panose="00000600000000000000" pitchFamily="50" charset="-127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altLang="ko-KR" sz="1600" spc="-15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  <a:ea typeface="KoPubWorld돋움체_Pro Medium" panose="00000600000000000000" pitchFamily="50" charset="-127"/>
                                      <a:cs typeface="KoPubWorld돋움체_Pro Medium" panose="00000600000000000000" pitchFamily="50" charset="-127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⃗"/>
                                      <m:ctrlPr>
                                        <a:rPr lang="en-US" altLang="ko-KR" sz="1600" i="1" spc="-15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  <a:ea typeface="KoPubWorld돋움체_Pro Medium" panose="00000600000000000000" pitchFamily="50" charset="-127"/>
                                          <a:cs typeface="KoPubWorld돋움체_Pro Medium" panose="00000600000000000000" pitchFamily="50" charset="-127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ko-KR" sz="1600" spc="-15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  <a:ea typeface="KoPubWorld돋움체_Pro Medium" panose="00000600000000000000" pitchFamily="50" charset="-127"/>
                                          <a:cs typeface="KoPubWorld돋움체_Pro Medium" panose="00000600000000000000" pitchFamily="50" charset="-127"/>
                                        </a:rPr>
                                        <m:t>𝑐</m:t>
                                      </m:r>
                                    </m:e>
                                  </m:acc>
                                </m:e>
                              </m:nary>
                            </m:e>
                          </m:d>
                        </m:e>
                        <m:sup>
                          <m:r>
                            <a:rPr lang="en-US" altLang="ko-KR" sz="1600" spc="-15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KoPubWorld돋움체_Pro Medium" panose="00000600000000000000" pitchFamily="50" charset="-127"/>
                              <a:cs typeface="KoPubWorld돋움체_Pro Medium" panose="00000600000000000000" pitchFamily="50" charset="-127"/>
                            </a:rPr>
                            <m:t>2</m:t>
                          </m:r>
                        </m:sup>
                      </m:sSup>
                    </m:oMath>
                    <m:oMath xmlns:m="http://schemas.openxmlformats.org/officeDocument/2006/math">
                      <m:r>
                        <a:rPr lang="en-US" altLang="ko-KR" sz="1600" spc="-15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m:t>                  </m:t>
                      </m:r>
                      <m:r>
                        <a:rPr lang="en-US" altLang="ko-KR" sz="1600" b="0" i="0" spc="-150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m:t>                                    </m:t>
                      </m:r>
                      <m:r>
                        <a:rPr lang="en-US" altLang="ko-KR" sz="1600" spc="-15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m:t> =</m:t>
                      </m:r>
                      <m:sSup>
                        <m:sSupPr>
                          <m:ctrlPr>
                            <a:rPr lang="en-US" altLang="ko-KR" sz="1600" i="1" spc="-15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KoPubWorld돋움체_Pro Medium" panose="00000600000000000000" pitchFamily="50" charset="-127"/>
                              <a:cs typeface="KoPubWorld돋움체_Pro Medium" panose="00000600000000000000" pitchFamily="50" charset="-127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ko-KR" sz="1600" i="1" spc="-15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KoPubWorld돋움체_Pro Medium" panose="00000600000000000000" pitchFamily="50" charset="-127"/>
                                  <a:cs typeface="KoPubWorld돋움체_Pro Medium" panose="00000600000000000000" pitchFamily="50" charset="-127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1600" i="1" spc="-15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  <a:ea typeface="KoPubWorld돋움체_Pro Medium" panose="00000600000000000000" pitchFamily="50" charset="-127"/>
                                      <a:cs typeface="KoPubWorld돋움체_Pro Medium" panose="00000600000000000000" pitchFamily="50" charset="-127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altLang="ko-KR" sz="1600" i="1" spc="-15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  <a:ea typeface="KoPubWorld돋움체_Pro Medium" panose="00000600000000000000" pitchFamily="50" charset="-127"/>
                                          <a:cs typeface="KoPubWorld돋움체_Pro Medium" panose="00000600000000000000" pitchFamily="50" charset="-127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ko-KR" sz="1600" spc="-15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  <a:ea typeface="KoPubWorld돋움체_Pro Medium" panose="00000600000000000000" pitchFamily="50" charset="-127"/>
                                          <a:cs typeface="KoPubWorld돋움체_Pro Medium" panose="00000600000000000000" pitchFamily="50" charset="-127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ko-KR" sz="1600" spc="-15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  <a:ea typeface="KoPubWorld돋움체_Pro Medium" panose="00000600000000000000" pitchFamily="50" charset="-127"/>
                                      <a:cs typeface="KoPubWorld돋움체_Pro Medium" panose="00000600000000000000" pitchFamily="50" charset="-127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sz="1600" spc="-15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KoPubWorld돋움체_Pro Medium" panose="00000600000000000000" pitchFamily="50" charset="-127"/>
                                  <a:cs typeface="KoPubWorld돋움체_Pro Medium" panose="00000600000000000000" pitchFamily="50" charset="-127"/>
                                </a:rPr>
                                <m:t>−</m:t>
                              </m:r>
                              <m:nary>
                                <m:naryPr>
                                  <m:chr m:val="∑"/>
                                  <m:limLoc m:val="subSup"/>
                                  <m:ctrlPr>
                                    <a:rPr lang="ko-KR" altLang="en-US" sz="1600" i="1" spc="-15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  <a:ea typeface="KoPubWorld돋움체_Pro Medium" panose="00000600000000000000" pitchFamily="50" charset="-127"/>
                                      <a:cs typeface="KoPubWorld돋움체_Pro Medium" panose="00000600000000000000" pitchFamily="50" charset="-127"/>
                                    </a:rPr>
                                  </m:ctrlPr>
                                </m:naryPr>
                                <m:sub>
                                  <m:eqArr>
                                    <m:eqArrPr>
                                      <m:ctrlPr>
                                        <a:rPr lang="en-US" altLang="ko-KR" sz="1600" i="1" spc="-15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  <a:ea typeface="KoPubWorld돋움체_Pro Medium" panose="00000600000000000000" pitchFamily="50" charset="-127"/>
                                          <a:cs typeface="KoPubWorld돋움체_Pro Medium" panose="00000600000000000000" pitchFamily="50" charset="-127"/>
                                        </a:rPr>
                                      </m:ctrlPr>
                                    </m:eqArrPr>
                                    <m:e>
                                      <m:r>
                                        <m:rPr>
                                          <m:brk m:alnAt="25"/>
                                        </m:rPr>
                                        <a:rPr lang="en-US" altLang="ko-KR" sz="1600" spc="-15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  <a:ea typeface="KoPubWorld돋움체_Pro Medium" panose="00000600000000000000" pitchFamily="50" charset="-127"/>
                                          <a:cs typeface="KoPubWorld돋움체_Pro Medium" panose="00000600000000000000" pitchFamily="50" charset="-127"/>
                                        </a:rPr>
                                        <m:t>𝑗</m:t>
                                      </m:r>
                                      <m:r>
                                        <a:rPr lang="en-US" altLang="ko-KR" sz="1600" spc="-15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  <a:ea typeface="KoPubWorld돋움체_Pro Medium" panose="00000600000000000000" pitchFamily="50" charset="-127"/>
                                          <a:cs typeface="KoPubWorld돋움체_Pro Medium" panose="00000600000000000000" pitchFamily="50" charset="-127"/>
                                        </a:rPr>
                                        <m:t>=1,</m:t>
                                      </m:r>
                                    </m:e>
                                    <m:e>
                                      <m:r>
                                        <a:rPr lang="en-US" altLang="ko-KR" sz="1600" spc="-15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  <a:ea typeface="KoPubWorld돋움체_Pro Medium" panose="00000600000000000000" pitchFamily="50" charset="-127"/>
                                          <a:cs typeface="KoPubWorld돋움체_Pro Medium" panose="00000600000000000000" pitchFamily="50" charset="-127"/>
                                        </a:rPr>
                                        <m:t>𝑗</m:t>
                                      </m:r>
                                      <m:r>
                                        <a:rPr lang="en-US" altLang="ko-KR" sz="1600" spc="-15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  <a:ea typeface="KoPubWorld돋움체_Pro Medium" panose="00000600000000000000" pitchFamily="50" charset="-127"/>
                                          <a:cs typeface="KoPubWorld돋움체_Pro Medium" panose="00000600000000000000" pitchFamily="50" charset="-127"/>
                                        </a:rPr>
                                        <m:t>≠</m:t>
                                      </m:r>
                                      <m:r>
                                        <a:rPr lang="en-US" altLang="ko-KR" sz="1600" spc="-15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  <a:ea typeface="KoPubWorld돋움체_Pro Medium" panose="00000600000000000000" pitchFamily="50" charset="-127"/>
                                          <a:cs typeface="KoPubWorld돋움체_Pro Medium" panose="00000600000000000000" pitchFamily="50" charset="-127"/>
                                        </a:rPr>
                                        <m:t>𝑖</m:t>
                                      </m:r>
                                    </m:e>
                                  </m:eqArr>
                                </m:sub>
                                <m:sup>
                                  <m:r>
                                    <a:rPr lang="en-US" altLang="ko-KR" sz="1600" spc="-15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  <a:ea typeface="KoPubWorld돋움체_Pro Medium" panose="00000600000000000000" pitchFamily="50" charset="-127"/>
                                      <a:cs typeface="KoPubWorld돋움체_Pro Medium" panose="00000600000000000000" pitchFamily="50" charset="-127"/>
                                    </a:rPr>
                                    <m:t>𝑘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altLang="ko-KR" sz="1600" i="1" spc="-15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  <a:ea typeface="KoPubWorld돋움체_Pro Medium" panose="00000600000000000000" pitchFamily="50" charset="-127"/>
                                          <a:cs typeface="KoPubWorld돋움체_Pro Medium" panose="00000600000000000000" pitchFamily="50" charset="-127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600" spc="-15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  <a:ea typeface="KoPubWorld돋움체_Pro Medium" panose="00000600000000000000" pitchFamily="50" charset="-127"/>
                                          <a:cs typeface="KoPubWorld돋움체_Pro Medium" panose="00000600000000000000" pitchFamily="50" charset="-127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altLang="ko-KR" sz="1600" spc="-15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  <a:ea typeface="KoPubWorld돋움체_Pro Medium" panose="00000600000000000000" pitchFamily="50" charset="-127"/>
                                          <a:cs typeface="KoPubWorld돋움체_Pro Medium" panose="00000600000000000000" pitchFamily="50" charset="-127"/>
                                        </a:rPr>
                                        <m:t>𝑖𝑗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altLang="ko-KR" sz="1600" i="1" spc="-15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  <a:ea typeface="KoPubWorld돋움체_Pro Medium" panose="00000600000000000000" pitchFamily="50" charset="-127"/>
                                          <a:cs typeface="KoPubWorld돋움체_Pro Medium" panose="00000600000000000000" pitchFamily="50" charset="-127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altLang="ko-KR" sz="1600" i="1" spc="-150">
                                              <a:solidFill>
                                                <a:sysClr val="windowText" lastClr="000000"/>
                                              </a:solidFill>
                                              <a:latin typeface="Cambria Math" panose="02040503050406030204" pitchFamily="18" charset="0"/>
                                              <a:ea typeface="KoPubWorld돋움체_Pro Medium" panose="00000600000000000000" pitchFamily="50" charset="-127"/>
                                              <a:cs typeface="KoPubWorld돋움체_Pro Medium" panose="00000600000000000000" pitchFamily="50" charset="-127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ko-KR" sz="1600" spc="-150">
                                              <a:solidFill>
                                                <a:sysClr val="windowText" lastClr="000000"/>
                                              </a:solidFill>
                                              <a:latin typeface="Cambria Math" panose="02040503050406030204" pitchFamily="18" charset="0"/>
                                              <a:ea typeface="KoPubWorld돋움체_Pro Medium" panose="00000600000000000000" pitchFamily="50" charset="-127"/>
                                              <a:cs typeface="KoPubWorld돋움체_Pro Medium" panose="00000600000000000000" pitchFamily="50" charset="-127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altLang="ko-KR" sz="1600" spc="-15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  <a:ea typeface="KoPubWorld돋움체_Pro Medium" panose="00000600000000000000" pitchFamily="50" charset="-127"/>
                                          <a:cs typeface="KoPubWorld돋움체_Pro Medium" panose="00000600000000000000" pitchFamily="50" charset="-127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</m:d>
                        </m:e>
                        <m:sup>
                          <m:r>
                            <a:rPr lang="en-US" altLang="ko-KR" sz="1600" spc="-15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KoPubWorld돋움체_Pro Medium" panose="00000600000000000000" pitchFamily="50" charset="-127"/>
                              <a:cs typeface="KoPubWorld돋움체_Pro Medium" panose="00000600000000000000" pitchFamily="50" charset="-127"/>
                            </a:rPr>
                            <m:t>2</m:t>
                          </m:r>
                        </m:sup>
                      </m:sSup>
                      <m:r>
                        <a:rPr lang="en-US" altLang="ko-KR" sz="1600" spc="-15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m:t>(</m:t>
                      </m:r>
                      <m:r>
                        <a:rPr lang="ko-KR" altLang="en-US" sz="1600" spc="-15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m:t>기존</m:t>
                      </m:r>
                      <m:r>
                        <a:rPr lang="en-US" altLang="ko-KR" sz="1600" spc="-15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m:t> </m:t>
                      </m:r>
                      <m:r>
                        <a:rPr lang="ko-KR" altLang="en-US" sz="1600" spc="-15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m:t>목적식</m:t>
                      </m:r>
                      <m:r>
                        <a:rPr lang="en-US" altLang="ko-KR" sz="1600" spc="-15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m:t>)</m:t>
                      </m:r>
                    </m:oMath>
                  </m:oMathPara>
                </a14:m>
                <a:endParaRPr lang="en-US" altLang="ko-KR" sz="1600" spc="-150" dirty="0">
                  <a:solidFill>
                    <a:sysClr val="windowText" lastClr="000000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77043971-8B3A-4303-BE5A-04A4E9955A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666" y="1788404"/>
                <a:ext cx="8710718" cy="4591321"/>
              </a:xfrm>
              <a:prstGeom prst="rect">
                <a:avLst/>
              </a:prstGeom>
              <a:blipFill>
                <a:blip r:embed="rId3"/>
                <a:stretch>
                  <a:fillRect r="-4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7516381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BFA558-6954-411C-B82C-26A3F5218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394" y="329576"/>
            <a:ext cx="9897276" cy="563554"/>
          </a:xfrm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ko-KR" dirty="0">
                <a:ln>
                  <a:solidFill>
                    <a:schemeClr val="tx2">
                      <a:lumMod val="50000"/>
                    </a:schemeClr>
                  </a:solidFill>
                </a:ln>
                <a:solidFill>
                  <a:schemeClr val="tx2">
                    <a:lumMod val="50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Dimensionality</a:t>
            </a:r>
            <a:r>
              <a:rPr lang="ko-KR" altLang="en-US" dirty="0">
                <a:ln>
                  <a:solidFill>
                    <a:schemeClr val="tx2">
                      <a:lumMod val="50000"/>
                    </a:schemeClr>
                  </a:solidFill>
                </a:ln>
                <a:solidFill>
                  <a:schemeClr val="tx2">
                    <a:lumMod val="50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dirty="0">
                <a:ln>
                  <a:solidFill>
                    <a:schemeClr val="tx2">
                      <a:lumMod val="50000"/>
                    </a:schemeClr>
                  </a:solidFill>
                </a:ln>
                <a:solidFill>
                  <a:schemeClr val="tx2">
                    <a:lumMod val="50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Reduction</a:t>
            </a:r>
            <a:endParaRPr lang="ko-KR" altLang="en-US" dirty="0">
              <a:ln>
                <a:solidFill>
                  <a:schemeClr val="tx2">
                    <a:lumMod val="50000"/>
                  </a:schemeClr>
                </a:solidFill>
              </a:ln>
              <a:solidFill>
                <a:schemeClr val="tx2">
                  <a:lumMod val="50000"/>
                </a:schemeClr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4D6CC28-E25D-4F78-A447-9A5E526BE279}"/>
                  </a:ext>
                </a:extLst>
              </p:cNvPr>
              <p:cNvSpPr txBox="1"/>
              <p:nvPr/>
            </p:nvSpPr>
            <p:spPr>
              <a:xfrm>
                <a:off x="935666" y="943166"/>
                <a:ext cx="11174818" cy="1307794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v"/>
                </a:pPr>
                <a:r>
                  <a:rPr lang="en-US" altLang="ko-KR" spc="-150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Locally Linear Embedding(LLE) – step2: linear weight</a:t>
                </a:r>
                <a:r>
                  <a:rPr lang="ko-KR" altLang="en-US" spc="-150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를 통해서 재구축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600" spc="-150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앞 장의 식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 spc="-15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KoPubWorld돋움체_Pro Medium" panose="00000600000000000000" pitchFamily="50" charset="-127"/>
                            <a:cs typeface="KoPubWorld돋움체_Pro Medium" panose="00000600000000000000" pitchFamily="50" charset="-127"/>
                          </a:rPr>
                        </m:ctrlPr>
                      </m:sSubPr>
                      <m:e>
                        <m:r>
                          <a:rPr lang="ko-KR" altLang="en-US" sz="1600" spc="-15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KoPubWorld돋움체_Pro Medium" panose="00000600000000000000" pitchFamily="50" charset="-127"/>
                            <a:cs typeface="KoPubWorld돋움체_Pro Medium" panose="00000600000000000000" pitchFamily="50" charset="-127"/>
                          </a:rPr>
                          <m:t>𝜀</m:t>
                        </m:r>
                      </m:e>
                      <m:sub>
                        <m:r>
                          <a:rPr lang="en-US" altLang="ko-KR" sz="1600" spc="-15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KoPubWorld돋움체_Pro Medium" panose="00000600000000000000" pitchFamily="50" charset="-127"/>
                            <a:cs typeface="KoPubWorld돋움체_Pro Medium" panose="00000600000000000000" pitchFamily="50" charset="-127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altLang="ko-KR" sz="1600" i="1" spc="-15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KoPubWorld돋움체_Pro Medium" panose="00000600000000000000" pitchFamily="50" charset="-127"/>
                            <a:cs typeface="KoPubWorld돋움체_Pro Medium" panose="00000600000000000000" pitchFamily="50" charset="-127"/>
                          </a:rPr>
                        </m:ctrlPr>
                      </m:dPr>
                      <m:e>
                        <m:r>
                          <a:rPr lang="en-US" altLang="ko-KR" sz="1600" spc="-15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KoPubWorld돋움체_Pro Medium" panose="00000600000000000000" pitchFamily="50" charset="-127"/>
                            <a:cs typeface="KoPubWorld돋움체_Pro Medium" panose="00000600000000000000" pitchFamily="50" charset="-127"/>
                          </a:rPr>
                          <m:t>𝑤</m:t>
                        </m:r>
                      </m:e>
                    </m:d>
                    <m:r>
                      <a:rPr lang="en-US" altLang="ko-KR" sz="1600" spc="-15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rPr>
                      <m:t>=</m:t>
                    </m:r>
                    <m:sSup>
                      <m:sSupPr>
                        <m:ctrlPr>
                          <a:rPr lang="en-US" altLang="ko-KR" sz="1600" i="1" spc="-15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KoPubWorld돋움체_Pro Medium" panose="00000600000000000000" pitchFamily="50" charset="-127"/>
                            <a:cs typeface="KoPubWorld돋움체_Pro Medium" panose="00000600000000000000" pitchFamily="50" charset="-127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ko-KR" sz="1600" i="1" spc="-15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  <a:ea typeface="KoPubWorld돋움체_Pro Medium" panose="00000600000000000000" pitchFamily="50" charset="-127"/>
                                <a:cs typeface="KoPubWorld돋움체_Pro Medium" panose="00000600000000000000" pitchFamily="50" charset="-127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sz="1600" i="1" spc="-15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  <a:ea typeface="KoPubWorld돋움체_Pro Medium" panose="00000600000000000000" pitchFamily="50" charset="-127"/>
                                    <a:cs typeface="KoPubWorld돋움체_Pro Medium" panose="00000600000000000000" pitchFamily="50" charset="-127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altLang="ko-KR" sz="1600" i="1" spc="-15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  <a:ea typeface="KoPubWorld돋움체_Pro Medium" panose="00000600000000000000" pitchFamily="50" charset="-127"/>
                                        <a:cs typeface="KoPubWorld돋움체_Pro Medium" panose="00000600000000000000" pitchFamily="50" charset="-127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ko-KR" sz="1600" spc="-15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  <a:ea typeface="KoPubWorld돋움체_Pro Medium" panose="00000600000000000000" pitchFamily="50" charset="-127"/>
                                        <a:cs typeface="KoPubWorld돋움체_Pro Medium" panose="00000600000000000000" pitchFamily="50" charset="-127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ko-KR" sz="1600" spc="-15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  <a:ea typeface="KoPubWorld돋움체_Pro Medium" panose="00000600000000000000" pitchFamily="50" charset="-127"/>
                                    <a:cs typeface="KoPubWorld돋움체_Pro Medium" panose="00000600000000000000" pitchFamily="50" charset="-127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ko-KR" sz="1600" spc="-15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  <a:ea typeface="KoPubWorld돋움체_Pro Medium" panose="00000600000000000000" pitchFamily="50" charset="-127"/>
                                <a:cs typeface="KoPubWorld돋움체_Pro Medium" panose="00000600000000000000" pitchFamily="50" charset="-127"/>
                              </a:rPr>
                              <m:t>+</m:t>
                            </m:r>
                            <m:acc>
                              <m:accPr>
                                <m:chr m:val="⃗"/>
                                <m:ctrlPr>
                                  <a:rPr lang="en-US" altLang="ko-KR" sz="1600" i="1" spc="-15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  <a:ea typeface="KoPubWorld돋움체_Pro Medium" panose="00000600000000000000" pitchFamily="50" charset="-127"/>
                                    <a:cs typeface="KoPubWorld돋움체_Pro Medium" panose="00000600000000000000" pitchFamily="50" charset="-127"/>
                                  </a:rPr>
                                </m:ctrlPr>
                              </m:accPr>
                              <m:e>
                                <m:r>
                                  <a:rPr lang="en-US" altLang="ko-KR" sz="1600" spc="-15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  <a:ea typeface="KoPubWorld돋움체_Pro Medium" panose="00000600000000000000" pitchFamily="50" charset="-127"/>
                                    <a:cs typeface="KoPubWorld돋움체_Pro Medium" panose="00000600000000000000" pitchFamily="50" charset="-127"/>
                                  </a:rPr>
                                  <m:t>𝑐</m:t>
                                </m:r>
                              </m:e>
                            </m:acc>
                            <m:r>
                              <a:rPr lang="en-US" altLang="ko-KR" sz="1600" spc="-15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  <a:ea typeface="KoPubWorld돋움체_Pro Medium" panose="00000600000000000000" pitchFamily="50" charset="-127"/>
                                <a:cs typeface="KoPubWorld돋움체_Pro Medium" panose="00000600000000000000" pitchFamily="50" charset="-127"/>
                              </a:rPr>
                              <m:t>−</m:t>
                            </m:r>
                            <m:nary>
                              <m:naryPr>
                                <m:chr m:val="∑"/>
                                <m:limLoc m:val="subSup"/>
                                <m:ctrlPr>
                                  <a:rPr lang="ko-KR" altLang="en-US" sz="1600" i="1" spc="-15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  <a:ea typeface="KoPubWorld돋움체_Pro Medium" panose="00000600000000000000" pitchFamily="50" charset="-127"/>
                                    <a:cs typeface="KoPubWorld돋움체_Pro Medium" panose="00000600000000000000" pitchFamily="50" charset="-127"/>
                                  </a:rPr>
                                </m:ctrlPr>
                              </m:naryPr>
                              <m:sub>
                                <m:eqArr>
                                  <m:eqArrPr>
                                    <m:ctrlPr>
                                      <a:rPr lang="en-US" altLang="ko-KR" sz="1600" i="1" spc="-15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  <a:ea typeface="KoPubWorld돋움체_Pro Medium" panose="00000600000000000000" pitchFamily="50" charset="-127"/>
                                        <a:cs typeface="KoPubWorld돋움체_Pro Medium" panose="00000600000000000000" pitchFamily="50" charset="-127"/>
                                      </a:rPr>
                                    </m:ctrlPr>
                                  </m:eqArrPr>
                                  <m:e>
                                    <m:r>
                                      <m:rPr>
                                        <m:brk m:alnAt="25"/>
                                      </m:rPr>
                                      <a:rPr lang="en-US" altLang="ko-KR" sz="1600" spc="-15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  <a:ea typeface="KoPubWorld돋움체_Pro Medium" panose="00000600000000000000" pitchFamily="50" charset="-127"/>
                                        <a:cs typeface="KoPubWorld돋움체_Pro Medium" panose="00000600000000000000" pitchFamily="50" charset="-127"/>
                                      </a:rPr>
                                      <m:t>𝑗</m:t>
                                    </m:r>
                                    <m:r>
                                      <a:rPr lang="en-US" altLang="ko-KR" sz="1600" spc="-15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  <a:ea typeface="KoPubWorld돋움체_Pro Medium" panose="00000600000000000000" pitchFamily="50" charset="-127"/>
                                        <a:cs typeface="KoPubWorld돋움체_Pro Medium" panose="00000600000000000000" pitchFamily="50" charset="-127"/>
                                      </a:rPr>
                                      <m:t>=1,</m:t>
                                    </m:r>
                                  </m:e>
                                  <m:e>
                                    <m:r>
                                      <a:rPr lang="en-US" altLang="ko-KR" sz="1600" spc="-15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  <a:ea typeface="KoPubWorld돋움체_Pro Medium" panose="00000600000000000000" pitchFamily="50" charset="-127"/>
                                        <a:cs typeface="KoPubWorld돋움체_Pro Medium" panose="00000600000000000000" pitchFamily="50" charset="-127"/>
                                      </a:rPr>
                                      <m:t>𝑗</m:t>
                                    </m:r>
                                    <m:r>
                                      <a:rPr lang="en-US" altLang="ko-KR" sz="1600" spc="-15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  <a:ea typeface="KoPubWorld돋움체_Pro Medium" panose="00000600000000000000" pitchFamily="50" charset="-127"/>
                                        <a:cs typeface="KoPubWorld돋움체_Pro Medium" panose="00000600000000000000" pitchFamily="50" charset="-127"/>
                                      </a:rPr>
                                      <m:t>≠</m:t>
                                    </m:r>
                                    <m:r>
                                      <a:rPr lang="en-US" altLang="ko-KR" sz="1600" spc="-15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  <a:ea typeface="KoPubWorld돋움체_Pro Medium" panose="00000600000000000000" pitchFamily="50" charset="-127"/>
                                        <a:cs typeface="KoPubWorld돋움체_Pro Medium" panose="00000600000000000000" pitchFamily="50" charset="-127"/>
                                      </a:rPr>
                                      <m:t>𝑖</m:t>
                                    </m:r>
                                  </m:e>
                                </m:eqArr>
                              </m:sub>
                              <m:sup>
                                <m:r>
                                  <a:rPr lang="en-US" altLang="ko-KR" sz="1600" spc="-15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  <a:ea typeface="KoPubWorld돋움체_Pro Medium" panose="00000600000000000000" pitchFamily="50" charset="-127"/>
                                    <a:cs typeface="KoPubWorld돋움체_Pro Medium" panose="00000600000000000000" pitchFamily="50" charset="-127"/>
                                  </a:rPr>
                                  <m:t>𝑘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en-US" altLang="ko-KR" sz="1600" i="1" spc="-15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  <a:ea typeface="KoPubWorld돋움체_Pro Medium" panose="00000600000000000000" pitchFamily="50" charset="-127"/>
                                        <a:cs typeface="KoPubWorld돋움체_Pro Medium" panose="00000600000000000000" pitchFamily="50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600" spc="-15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  <a:ea typeface="KoPubWorld돋움체_Pro Medium" panose="00000600000000000000" pitchFamily="50" charset="-127"/>
                                        <a:cs typeface="KoPubWorld돋움체_Pro Medium" panose="00000600000000000000" pitchFamily="50" charset="-127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600" spc="-15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  <a:ea typeface="KoPubWorld돋움체_Pro Medium" panose="00000600000000000000" pitchFamily="50" charset="-127"/>
                                        <a:cs typeface="KoPubWorld돋움체_Pro Medium" panose="00000600000000000000" pitchFamily="50" charset="-127"/>
                                      </a:rPr>
                                      <m:t>𝑖𝑗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ko-KR" sz="1600" i="1" spc="-15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  <a:ea typeface="KoPubWorld돋움체_Pro Medium" panose="00000600000000000000" pitchFamily="50" charset="-127"/>
                                        <a:cs typeface="KoPubWorld돋움체_Pro Medium" panose="00000600000000000000" pitchFamily="50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600" spc="-15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  <a:ea typeface="KoPubWorld돋움체_Pro Medium" panose="00000600000000000000" pitchFamily="50" charset="-127"/>
                                        <a:cs typeface="KoPubWorld돋움체_Pro Medium" panose="00000600000000000000" pitchFamily="50" charset="-127"/>
                                      </a:rPr>
                                      <m:t>(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en-US" altLang="ko-KR" sz="1600" i="1" spc="-150">
                                            <a:solidFill>
                                              <a:sysClr val="windowText" lastClr="000000"/>
                                            </a:solidFill>
                                            <a:latin typeface="Cambria Math" panose="02040503050406030204" pitchFamily="18" charset="0"/>
                                            <a:ea typeface="KoPubWorld돋움체_Pro Medium" panose="00000600000000000000" pitchFamily="50" charset="-127"/>
                                            <a:cs typeface="KoPubWorld돋움체_Pro Medium" panose="00000600000000000000" pitchFamily="50" charset="-127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ko-KR" sz="1600" spc="-150">
                                            <a:solidFill>
                                              <a:sysClr val="windowText" lastClr="000000"/>
                                            </a:solidFill>
                                            <a:latin typeface="Cambria Math" panose="02040503050406030204" pitchFamily="18" charset="0"/>
                                            <a:ea typeface="KoPubWorld돋움체_Pro Medium" panose="00000600000000000000" pitchFamily="50" charset="-127"/>
                                            <a:cs typeface="KoPubWorld돋움체_Pro Medium" panose="00000600000000000000" pitchFamily="50" charset="-127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ko-KR" sz="1600" spc="-15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  <a:ea typeface="KoPubWorld돋움체_Pro Medium" panose="00000600000000000000" pitchFamily="50" charset="-127"/>
                                        <a:cs typeface="KoPubWorld돋움체_Pro Medium" panose="00000600000000000000" pitchFamily="50" charset="-127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en-US" altLang="ko-KR" sz="1600" spc="-15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  <a:ea typeface="KoPubWorld돋움체_Pro Medium" panose="00000600000000000000" pitchFamily="50" charset="-127"/>
                                    <a:cs typeface="KoPubWorld돋움체_Pro Medium" panose="00000600000000000000" pitchFamily="50" charset="-127"/>
                                  </a:rPr>
                                  <m:t>+</m:t>
                                </m:r>
                                <m:acc>
                                  <m:accPr>
                                    <m:chr m:val="⃗"/>
                                    <m:ctrlPr>
                                      <a:rPr lang="en-US" altLang="ko-KR" sz="1600" i="1" spc="-15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  <a:ea typeface="KoPubWorld돋움체_Pro Medium" panose="00000600000000000000" pitchFamily="50" charset="-127"/>
                                        <a:cs typeface="KoPubWorld돋움체_Pro Medium" panose="00000600000000000000" pitchFamily="50" charset="-127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ko-KR" sz="1600" spc="-15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  <a:ea typeface="KoPubWorld돋움체_Pro Medium" panose="00000600000000000000" pitchFamily="50" charset="-127"/>
                                        <a:cs typeface="KoPubWorld돋움체_Pro Medium" panose="00000600000000000000" pitchFamily="50" charset="-127"/>
                                      </a:rPr>
                                      <m:t>𝑐</m:t>
                                    </m:r>
                                  </m:e>
                                </m:acc>
                                <m:r>
                                  <a:rPr lang="en-US" altLang="ko-KR" sz="1600" spc="-15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  <a:ea typeface="KoPubWorld돋움체_Pro Medium" panose="00000600000000000000" pitchFamily="50" charset="-127"/>
                                    <a:cs typeface="KoPubWorld돋움체_Pro Medium" panose="00000600000000000000" pitchFamily="50" charset="-127"/>
                                  </a:rPr>
                                  <m:t>)</m:t>
                                </m:r>
                              </m:e>
                            </m:nary>
                          </m:e>
                        </m:d>
                      </m:e>
                      <m:sup>
                        <m:r>
                          <a:rPr lang="en-US" altLang="ko-KR" sz="1600" spc="-15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KoPubWorld돋움체_Pro Medium" panose="00000600000000000000" pitchFamily="50" charset="-127"/>
                            <a:cs typeface="KoPubWorld돋움체_Pro Medium" panose="00000600000000000000" pitchFamily="50" charset="-127"/>
                          </a:rPr>
                          <m:t>2</m:t>
                        </m:r>
                      </m:sup>
                    </m:sSup>
                  </m:oMath>
                </a14:m>
                <a:r>
                  <a:rPr lang="ko-KR" altLang="en-US" sz="1600" spc="-150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에서 상</a:t>
                </a:r>
                <a14:m>
                  <m:oMath xmlns:m="http://schemas.openxmlformats.org/officeDocument/2006/math">
                    <m:r>
                      <a:rPr lang="ko-KR" altLang="en-US" sz="1600" spc="-150" dirty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rPr>
                      <m:t>수벡터</m:t>
                    </m:r>
                    <m:r>
                      <a:rPr lang="en-US" altLang="ko-KR" sz="1600" spc="-150" dirty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rPr>
                      <m:t> </m:t>
                    </m:r>
                    <m:acc>
                      <m:accPr>
                        <m:chr m:val="⃗"/>
                        <m:ctrlPr>
                          <a:rPr lang="en-US" altLang="ko-KR" sz="1600" i="1" spc="-15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KoPubWorld돋움체_Pro Medium" panose="00000600000000000000" pitchFamily="50" charset="-127"/>
                            <a:cs typeface="KoPubWorld돋움체_Pro Medium" panose="00000600000000000000" pitchFamily="50" charset="-127"/>
                          </a:rPr>
                        </m:ctrlPr>
                      </m:accPr>
                      <m:e>
                        <m:r>
                          <a:rPr lang="en-US" altLang="ko-KR" sz="1600" spc="-15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KoPubWorld돋움체_Pro Medium" panose="00000600000000000000" pitchFamily="50" charset="-127"/>
                            <a:cs typeface="KoPubWorld돋움체_Pro Medium" panose="00000600000000000000" pitchFamily="50" charset="-127"/>
                          </a:rPr>
                          <m:t>𝑐</m:t>
                        </m:r>
                      </m:e>
                    </m:acc>
                    <m:r>
                      <a:rPr lang="en-US" altLang="ko-KR" sz="1600" spc="-15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rPr>
                      <m:t>=</m:t>
                    </m:r>
                    <m:sSub>
                      <m:sSubPr>
                        <m:ctrlPr>
                          <a:rPr lang="en-US" altLang="ko-KR" sz="1600" i="1" spc="-15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KoPubWorld돋움체_Pro Medium" panose="00000600000000000000" pitchFamily="50" charset="-127"/>
                            <a:cs typeface="KoPubWorld돋움체_Pro Medium" panose="00000600000000000000" pitchFamily="50" charset="-127"/>
                          </a:rPr>
                        </m:ctrlPr>
                      </m:sSubPr>
                      <m:e>
                        <m:r>
                          <a:rPr lang="en-US" altLang="ko-KR" sz="1600" spc="-15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KoPubWorld돋움체_Pro Medium" panose="00000600000000000000" pitchFamily="50" charset="-127"/>
                            <a:cs typeface="KoPubWorld돋움체_Pro Medium" panose="00000600000000000000" pitchFamily="50" charset="-127"/>
                          </a:rPr>
                          <m:t>−</m:t>
                        </m:r>
                        <m:acc>
                          <m:accPr>
                            <m:chr m:val="⃗"/>
                            <m:ctrlPr>
                              <a:rPr lang="en-US" altLang="ko-KR" sz="1600" i="1" spc="-15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  <a:ea typeface="KoPubWorld돋움체_Pro Medium" panose="00000600000000000000" pitchFamily="50" charset="-127"/>
                                <a:cs typeface="KoPubWorld돋움체_Pro Medium" panose="00000600000000000000" pitchFamily="50" charset="-127"/>
                              </a:rPr>
                            </m:ctrlPr>
                          </m:accPr>
                          <m:e>
                            <m:r>
                              <a:rPr lang="en-US" altLang="ko-KR" sz="1600" spc="-15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  <a:ea typeface="KoPubWorld돋움체_Pro Medium" panose="00000600000000000000" pitchFamily="50" charset="-127"/>
                                <a:cs typeface="KoPubWorld돋움체_Pro Medium" panose="00000600000000000000" pitchFamily="50" charset="-127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altLang="ko-KR" sz="1600" spc="-15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KoPubWorld돋움체_Pro Medium" panose="00000600000000000000" pitchFamily="50" charset="-127"/>
                            <a:cs typeface="KoPubWorld돋움체_Pro Medium" panose="00000600000000000000" pitchFamily="50" charset="-127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ko-KR" altLang="en-US" sz="1600" spc="-150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라고 한다면</a:t>
                </a:r>
                <a:r>
                  <a:rPr lang="en-US" altLang="ko-KR" sz="1600" spc="-150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,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4D6CC28-E25D-4F78-A447-9A5E526BE2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666" y="943166"/>
                <a:ext cx="11174818" cy="1307794"/>
              </a:xfrm>
              <a:prstGeom prst="rect">
                <a:avLst/>
              </a:prstGeom>
              <a:blipFill>
                <a:blip r:embed="rId3"/>
                <a:stretch>
                  <a:fillRect l="-327" b="-2850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77043971-8B3A-4303-BE5A-04A4E9955AEE}"/>
                  </a:ext>
                </a:extLst>
              </p:cNvPr>
              <p:cNvSpPr txBox="1"/>
              <p:nvPr/>
            </p:nvSpPr>
            <p:spPr>
              <a:xfrm>
                <a:off x="935665" y="2235058"/>
                <a:ext cx="11174817" cy="417101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600" i="1" spc="-15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KoPubWorld돋움체_Pro Medium" panose="00000600000000000000" pitchFamily="50" charset="-127"/>
                              <a:cs typeface="KoPubWorld돋움체_Pro Medium" panose="00000600000000000000" pitchFamily="50" charset="-127"/>
                            </a:rPr>
                          </m:ctrlPr>
                        </m:sSubPr>
                        <m:e>
                          <m:r>
                            <a:rPr lang="ko-KR" altLang="en-US" sz="1600" spc="-15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KoPubWorld돋움체_Pro Medium" panose="00000600000000000000" pitchFamily="50" charset="-127"/>
                              <a:cs typeface="KoPubWorld돋움체_Pro Medium" panose="00000600000000000000" pitchFamily="50" charset="-127"/>
                            </a:rPr>
                            <m:t>𝜀</m:t>
                          </m:r>
                        </m:e>
                        <m:sub>
                          <m:r>
                            <a:rPr lang="en-US" altLang="ko-KR" sz="1600" spc="-15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KoPubWorld돋움체_Pro Medium" panose="00000600000000000000" pitchFamily="50" charset="-127"/>
                              <a:cs typeface="KoPubWorld돋움체_Pro Medium" panose="00000600000000000000" pitchFamily="50" charset="-127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altLang="ko-KR" sz="1600" i="1" spc="-15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KoPubWorld돋움체_Pro Medium" panose="00000600000000000000" pitchFamily="50" charset="-127"/>
                              <a:cs typeface="KoPubWorld돋움체_Pro Medium" panose="00000600000000000000" pitchFamily="50" charset="-127"/>
                            </a:rPr>
                          </m:ctrlPr>
                        </m:dPr>
                        <m:e>
                          <m:r>
                            <a:rPr lang="en-US" altLang="ko-KR" sz="1600" spc="-15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KoPubWorld돋움체_Pro Medium" panose="00000600000000000000" pitchFamily="50" charset="-127"/>
                              <a:cs typeface="KoPubWorld돋움체_Pro Medium" panose="00000600000000000000" pitchFamily="50" charset="-127"/>
                            </a:rPr>
                            <m:t>𝑤</m:t>
                          </m:r>
                        </m:e>
                      </m:d>
                      <m:r>
                        <a:rPr lang="en-US" altLang="ko-KR" sz="1600" spc="-15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m:t>= </m:t>
                      </m:r>
                      <m:sSup>
                        <m:sSupPr>
                          <m:ctrlPr>
                            <a:rPr lang="en-US" altLang="ko-KR" sz="1600" i="1" spc="-15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KoPubWorld돋움체_Pro Medium" panose="00000600000000000000" pitchFamily="50" charset="-127"/>
                              <a:cs typeface="KoPubWorld돋움체_Pro Medium" panose="00000600000000000000" pitchFamily="50" charset="-127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ko-KR" sz="1600" i="1" spc="-15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KoPubWorld돋움체_Pro Medium" panose="00000600000000000000" pitchFamily="50" charset="-127"/>
                                  <a:cs typeface="KoPubWorld돋움체_Pro Medium" panose="00000600000000000000" pitchFamily="50" charset="-127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limLoc m:val="subSup"/>
                                  <m:ctrlPr>
                                    <a:rPr lang="ko-KR" altLang="en-US" sz="1600" i="1" spc="-15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  <a:ea typeface="KoPubWorld돋움체_Pro Medium" panose="00000600000000000000" pitchFamily="50" charset="-127"/>
                                      <a:cs typeface="KoPubWorld돋움체_Pro Medium" panose="00000600000000000000" pitchFamily="50" charset="-127"/>
                                    </a:rPr>
                                  </m:ctrlPr>
                                </m:naryPr>
                                <m:sub>
                                  <m:eqArr>
                                    <m:eqArrPr>
                                      <m:ctrlPr>
                                        <a:rPr lang="en-US" altLang="ko-KR" sz="1600" i="1" spc="-15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  <a:ea typeface="KoPubWorld돋움체_Pro Medium" panose="00000600000000000000" pitchFamily="50" charset="-127"/>
                                          <a:cs typeface="KoPubWorld돋움체_Pro Medium" panose="00000600000000000000" pitchFamily="50" charset="-127"/>
                                        </a:rPr>
                                      </m:ctrlPr>
                                    </m:eqArrPr>
                                    <m:e>
                                      <m:r>
                                        <m:rPr>
                                          <m:brk m:alnAt="25"/>
                                        </m:rPr>
                                        <a:rPr lang="en-US" altLang="ko-KR" sz="1600" spc="-15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  <a:ea typeface="KoPubWorld돋움체_Pro Medium" panose="00000600000000000000" pitchFamily="50" charset="-127"/>
                                          <a:cs typeface="KoPubWorld돋움체_Pro Medium" panose="00000600000000000000" pitchFamily="50" charset="-127"/>
                                        </a:rPr>
                                        <m:t>𝑗</m:t>
                                      </m:r>
                                      <m:r>
                                        <a:rPr lang="en-US" altLang="ko-KR" sz="1600" spc="-15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  <a:ea typeface="KoPubWorld돋움체_Pro Medium" panose="00000600000000000000" pitchFamily="50" charset="-127"/>
                                          <a:cs typeface="KoPubWorld돋움체_Pro Medium" panose="00000600000000000000" pitchFamily="50" charset="-127"/>
                                        </a:rPr>
                                        <m:t>=1,</m:t>
                                      </m:r>
                                    </m:e>
                                    <m:e>
                                      <m:r>
                                        <a:rPr lang="en-US" altLang="ko-KR" sz="1600" spc="-15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  <a:ea typeface="KoPubWorld돋움체_Pro Medium" panose="00000600000000000000" pitchFamily="50" charset="-127"/>
                                          <a:cs typeface="KoPubWorld돋움체_Pro Medium" panose="00000600000000000000" pitchFamily="50" charset="-127"/>
                                        </a:rPr>
                                        <m:t>𝑗</m:t>
                                      </m:r>
                                      <m:r>
                                        <a:rPr lang="en-US" altLang="ko-KR" sz="1600" spc="-15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  <a:ea typeface="KoPubWorld돋움체_Pro Medium" panose="00000600000000000000" pitchFamily="50" charset="-127"/>
                                          <a:cs typeface="KoPubWorld돋움체_Pro Medium" panose="00000600000000000000" pitchFamily="50" charset="-127"/>
                                        </a:rPr>
                                        <m:t>≠</m:t>
                                      </m:r>
                                      <m:r>
                                        <a:rPr lang="en-US" altLang="ko-KR" sz="1600" spc="-15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  <a:ea typeface="KoPubWorld돋움체_Pro Medium" panose="00000600000000000000" pitchFamily="50" charset="-127"/>
                                          <a:cs typeface="KoPubWorld돋움체_Pro Medium" panose="00000600000000000000" pitchFamily="50" charset="-127"/>
                                        </a:rPr>
                                        <m:t>𝑖</m:t>
                                      </m:r>
                                    </m:e>
                                  </m:eqArr>
                                </m:sub>
                                <m:sup>
                                  <m:r>
                                    <a:rPr lang="en-US" altLang="ko-KR" sz="1600" spc="-15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  <a:ea typeface="KoPubWorld돋움체_Pro Medium" panose="00000600000000000000" pitchFamily="50" charset="-127"/>
                                      <a:cs typeface="KoPubWorld돋움체_Pro Medium" panose="00000600000000000000" pitchFamily="50" charset="-127"/>
                                    </a:rPr>
                                    <m:t>𝑘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altLang="ko-KR" sz="1600" i="1" spc="-15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  <a:ea typeface="KoPubWorld돋움체_Pro Medium" panose="00000600000000000000" pitchFamily="50" charset="-127"/>
                                          <a:cs typeface="KoPubWorld돋움체_Pro Medium" panose="00000600000000000000" pitchFamily="50" charset="-127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600" spc="-15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  <a:ea typeface="KoPubWorld돋움체_Pro Medium" panose="00000600000000000000" pitchFamily="50" charset="-127"/>
                                          <a:cs typeface="KoPubWorld돋움체_Pro Medium" panose="00000600000000000000" pitchFamily="50" charset="-127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altLang="ko-KR" sz="1600" spc="-15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  <a:ea typeface="KoPubWorld돋움체_Pro Medium" panose="00000600000000000000" pitchFamily="50" charset="-127"/>
                                          <a:cs typeface="KoPubWorld돋움체_Pro Medium" panose="00000600000000000000" pitchFamily="50" charset="-127"/>
                                        </a:rPr>
                                        <m:t>𝑖𝑗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altLang="ko-KR" sz="1600" i="1" spc="-15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  <a:ea typeface="KoPubWorld돋움체_Pro Medium" panose="00000600000000000000" pitchFamily="50" charset="-127"/>
                                          <a:cs typeface="KoPubWorld돋움체_Pro Medium" panose="00000600000000000000" pitchFamily="50" charset="-127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600" spc="-15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  <a:ea typeface="KoPubWorld돋움체_Pro Medium" panose="00000600000000000000" pitchFamily="50" charset="-127"/>
                                          <a:cs typeface="KoPubWorld돋움체_Pro Medium" panose="00000600000000000000" pitchFamily="50" charset="-127"/>
                                        </a:rPr>
                                        <m:t>(</m:t>
                                      </m:r>
                                      <m:acc>
                                        <m:accPr>
                                          <m:chr m:val="⃗"/>
                                          <m:ctrlPr>
                                            <a:rPr lang="en-US" altLang="ko-KR" sz="1600" i="1" spc="-150">
                                              <a:solidFill>
                                                <a:sysClr val="windowText" lastClr="000000"/>
                                              </a:solidFill>
                                              <a:latin typeface="Cambria Math" panose="02040503050406030204" pitchFamily="18" charset="0"/>
                                              <a:ea typeface="KoPubWorld돋움체_Pro Medium" panose="00000600000000000000" pitchFamily="50" charset="-127"/>
                                              <a:cs typeface="KoPubWorld돋움체_Pro Medium" panose="00000600000000000000" pitchFamily="50" charset="-127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ko-KR" sz="1600" spc="-150">
                                              <a:solidFill>
                                                <a:sysClr val="windowText" lastClr="000000"/>
                                              </a:solidFill>
                                              <a:latin typeface="Cambria Math" panose="02040503050406030204" pitchFamily="18" charset="0"/>
                                              <a:ea typeface="KoPubWorld돋움체_Pro Medium" panose="00000600000000000000" pitchFamily="50" charset="-127"/>
                                              <a:cs typeface="KoPubWorld돋움체_Pro Medium" panose="00000600000000000000" pitchFamily="50" charset="-127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altLang="ko-KR" sz="1600" spc="-15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  <a:ea typeface="KoPubWorld돋움체_Pro Medium" panose="00000600000000000000" pitchFamily="50" charset="-127"/>
                                          <a:cs typeface="KoPubWorld돋움체_Pro Medium" panose="00000600000000000000" pitchFamily="50" charset="-127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altLang="ko-KR" sz="1600" spc="-15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  <a:ea typeface="KoPubWorld돋움체_Pro Medium" panose="00000600000000000000" pitchFamily="50" charset="-127"/>
                                      <a:cs typeface="KoPubWorld돋움체_Pro Medium" panose="00000600000000000000" pitchFamily="50" charset="-127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ko-KR" sz="1600" i="1" spc="-15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  <a:ea typeface="KoPubWorld돋움체_Pro Medium" panose="00000600000000000000" pitchFamily="50" charset="-127"/>
                                          <a:cs typeface="KoPubWorld돋움체_Pro Medium" panose="00000600000000000000" pitchFamily="50" charset="-127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altLang="ko-KR" sz="1600" i="1" spc="-150">
                                              <a:solidFill>
                                                <a:sysClr val="windowText" lastClr="000000"/>
                                              </a:solidFill>
                                              <a:latin typeface="Cambria Math" panose="02040503050406030204" pitchFamily="18" charset="0"/>
                                              <a:ea typeface="KoPubWorld돋움체_Pro Medium" panose="00000600000000000000" pitchFamily="50" charset="-127"/>
                                              <a:cs typeface="KoPubWorld돋움체_Pro Medium" panose="00000600000000000000" pitchFamily="50" charset="-127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ko-KR" sz="1600" spc="-150">
                                              <a:solidFill>
                                                <a:sysClr val="windowText" lastClr="000000"/>
                                              </a:solidFill>
                                              <a:latin typeface="Cambria Math" panose="02040503050406030204" pitchFamily="18" charset="0"/>
                                              <a:ea typeface="KoPubWorld돋움체_Pro Medium" panose="00000600000000000000" pitchFamily="50" charset="-127"/>
                                              <a:cs typeface="KoPubWorld돋움체_Pro Medium" panose="00000600000000000000" pitchFamily="50" charset="-127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altLang="ko-KR" sz="1600" spc="-15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  <a:ea typeface="KoPubWorld돋움체_Pro Medium" panose="00000600000000000000" pitchFamily="50" charset="-127"/>
                                          <a:cs typeface="KoPubWorld돋움체_Pro Medium" panose="00000600000000000000" pitchFamily="50" charset="-127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ko-KR" sz="1600" spc="-15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  <a:ea typeface="KoPubWorld돋움체_Pro Medium" panose="00000600000000000000" pitchFamily="50" charset="-127"/>
                                      <a:cs typeface="KoPubWorld돋움체_Pro Medium" panose="00000600000000000000" pitchFamily="50" charset="-127"/>
                                    </a:rPr>
                                    <m:t>)</m:t>
                                  </m:r>
                                </m:e>
                              </m:nary>
                            </m:e>
                          </m:d>
                        </m:e>
                        <m:sup>
                          <m:r>
                            <a:rPr lang="en-US" altLang="ko-KR" sz="1600" spc="-15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KoPubWorld돋움체_Pro Medium" panose="00000600000000000000" pitchFamily="50" charset="-127"/>
                              <a:cs typeface="KoPubWorld돋움체_Pro Medium" panose="00000600000000000000" pitchFamily="50" charset="-127"/>
                            </a:rPr>
                            <m:t>2</m:t>
                          </m:r>
                        </m:sup>
                      </m:sSup>
                      <m:r>
                        <a:rPr lang="en-US" altLang="ko-KR" sz="1600" spc="-15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m:t>=</m:t>
                      </m:r>
                      <m:sSup>
                        <m:sSupPr>
                          <m:ctrlPr>
                            <a:rPr lang="en-US" altLang="ko-KR" sz="1600" i="1" spc="-15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KoPubWorld돋움체_Pro Medium" panose="00000600000000000000" pitchFamily="50" charset="-127"/>
                              <a:cs typeface="KoPubWorld돋움체_Pro Medium" panose="00000600000000000000" pitchFamily="50" charset="-127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ko-KR" sz="1600" i="1" spc="-15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KoPubWorld돋움체_Pro Medium" panose="00000600000000000000" pitchFamily="50" charset="-127"/>
                                  <a:cs typeface="KoPubWorld돋움체_Pro Medium" panose="00000600000000000000" pitchFamily="50" charset="-127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limLoc m:val="subSup"/>
                                  <m:ctrlPr>
                                    <a:rPr lang="ko-KR" altLang="en-US" sz="1600" i="1" spc="-15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  <a:ea typeface="KoPubWorld돋움체_Pro Medium" panose="00000600000000000000" pitchFamily="50" charset="-127"/>
                                      <a:cs typeface="KoPubWorld돋움체_Pro Medium" panose="00000600000000000000" pitchFamily="50" charset="-127"/>
                                    </a:rPr>
                                  </m:ctrlPr>
                                </m:naryPr>
                                <m:sub>
                                  <m:eqArr>
                                    <m:eqArrPr>
                                      <m:ctrlPr>
                                        <a:rPr lang="en-US" altLang="ko-KR" sz="1600" i="1" spc="-15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  <a:ea typeface="KoPubWorld돋움체_Pro Medium" panose="00000600000000000000" pitchFamily="50" charset="-127"/>
                                          <a:cs typeface="KoPubWorld돋움체_Pro Medium" panose="00000600000000000000" pitchFamily="50" charset="-127"/>
                                        </a:rPr>
                                      </m:ctrlPr>
                                    </m:eqArrPr>
                                    <m:e>
                                      <m:r>
                                        <m:rPr>
                                          <m:brk m:alnAt="25"/>
                                        </m:rPr>
                                        <a:rPr lang="en-US" altLang="ko-KR" sz="1600" spc="-15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  <a:ea typeface="KoPubWorld돋움체_Pro Medium" panose="00000600000000000000" pitchFamily="50" charset="-127"/>
                                          <a:cs typeface="KoPubWorld돋움체_Pro Medium" panose="00000600000000000000" pitchFamily="50" charset="-127"/>
                                        </a:rPr>
                                        <m:t>𝑗</m:t>
                                      </m:r>
                                      <m:r>
                                        <a:rPr lang="en-US" altLang="ko-KR" sz="1600" spc="-15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  <a:ea typeface="KoPubWorld돋움체_Pro Medium" panose="00000600000000000000" pitchFamily="50" charset="-127"/>
                                          <a:cs typeface="KoPubWorld돋움체_Pro Medium" panose="00000600000000000000" pitchFamily="50" charset="-127"/>
                                        </a:rPr>
                                        <m:t>=1,</m:t>
                                      </m:r>
                                    </m:e>
                                    <m:e>
                                      <m:r>
                                        <a:rPr lang="en-US" altLang="ko-KR" sz="1600" spc="-15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  <a:ea typeface="KoPubWorld돋움체_Pro Medium" panose="00000600000000000000" pitchFamily="50" charset="-127"/>
                                          <a:cs typeface="KoPubWorld돋움체_Pro Medium" panose="00000600000000000000" pitchFamily="50" charset="-127"/>
                                        </a:rPr>
                                        <m:t>𝑗</m:t>
                                      </m:r>
                                      <m:r>
                                        <a:rPr lang="en-US" altLang="ko-KR" sz="1600" spc="-15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  <a:ea typeface="KoPubWorld돋움체_Pro Medium" panose="00000600000000000000" pitchFamily="50" charset="-127"/>
                                          <a:cs typeface="KoPubWorld돋움체_Pro Medium" panose="00000600000000000000" pitchFamily="50" charset="-127"/>
                                        </a:rPr>
                                        <m:t>≠</m:t>
                                      </m:r>
                                      <m:r>
                                        <a:rPr lang="en-US" altLang="ko-KR" sz="1600" spc="-15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  <a:ea typeface="KoPubWorld돋움체_Pro Medium" panose="00000600000000000000" pitchFamily="50" charset="-127"/>
                                          <a:cs typeface="KoPubWorld돋움체_Pro Medium" panose="00000600000000000000" pitchFamily="50" charset="-127"/>
                                        </a:rPr>
                                        <m:t>𝑖</m:t>
                                      </m:r>
                                    </m:e>
                                  </m:eqArr>
                                </m:sub>
                                <m:sup>
                                  <m:r>
                                    <a:rPr lang="en-US" altLang="ko-KR" sz="1600" spc="-15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  <a:ea typeface="KoPubWorld돋움체_Pro Medium" panose="00000600000000000000" pitchFamily="50" charset="-127"/>
                                      <a:cs typeface="KoPubWorld돋움체_Pro Medium" panose="00000600000000000000" pitchFamily="50" charset="-127"/>
                                    </a:rPr>
                                    <m:t>𝑘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altLang="ko-KR" sz="1600" i="1" spc="-15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  <a:ea typeface="KoPubWorld돋움체_Pro Medium" panose="00000600000000000000" pitchFamily="50" charset="-127"/>
                                          <a:cs typeface="KoPubWorld돋움체_Pro Medium" panose="00000600000000000000" pitchFamily="50" charset="-127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600" spc="-15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  <a:ea typeface="KoPubWorld돋움체_Pro Medium" panose="00000600000000000000" pitchFamily="50" charset="-127"/>
                                          <a:cs typeface="KoPubWorld돋움체_Pro Medium" panose="00000600000000000000" pitchFamily="50" charset="-127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altLang="ko-KR" sz="1600" spc="-15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  <a:ea typeface="KoPubWorld돋움체_Pro Medium" panose="00000600000000000000" pitchFamily="50" charset="-127"/>
                                          <a:cs typeface="KoPubWorld돋움체_Pro Medium" panose="00000600000000000000" pitchFamily="50" charset="-127"/>
                                        </a:rPr>
                                        <m:t>𝑖𝑗</m:t>
                                      </m:r>
                                    </m:sub>
                                  </m:sSub>
                                </m:e>
                              </m:nary>
                              <m:sSub>
                                <m:sSubPr>
                                  <m:ctrlPr>
                                    <a:rPr lang="en-US" altLang="ko-KR" sz="1600" i="1" spc="-15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  <a:ea typeface="KoPubWorld돋움체_Pro Medium" panose="00000600000000000000" pitchFamily="50" charset="-127"/>
                                      <a:cs typeface="KoPubWorld돋움체_Pro Medium" panose="00000600000000000000" pitchFamily="50" charset="-127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altLang="ko-KR" sz="1600" i="1" spc="-15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  <a:ea typeface="KoPubWorld돋움체_Pro Medium" panose="00000600000000000000" pitchFamily="50" charset="-127"/>
                                          <a:cs typeface="KoPubWorld돋움체_Pro Medium" panose="00000600000000000000" pitchFamily="50" charset="-127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ko-KR" sz="1600" spc="-15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  <a:ea typeface="KoPubWorld돋움체_Pro Medium" panose="00000600000000000000" pitchFamily="50" charset="-127"/>
                                          <a:cs typeface="KoPubWorld돋움체_Pro Medium" panose="00000600000000000000" pitchFamily="50" charset="-127"/>
                                        </a:rPr>
                                        <m:t>𝑧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ko-KR" sz="1600" spc="-15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  <a:ea typeface="KoPubWorld돋움체_Pro Medium" panose="00000600000000000000" pitchFamily="50" charset="-127"/>
                                      <a:cs typeface="KoPubWorld돋움체_Pro Medium" panose="00000600000000000000" pitchFamily="50" charset="-127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altLang="ko-KR" sz="1600" spc="-15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KoPubWorld돋움체_Pro Medium" panose="00000600000000000000" pitchFamily="50" charset="-127"/>
                              <a:cs typeface="KoPubWorld돋움체_Pro Medium" panose="00000600000000000000" pitchFamily="50" charset="-127"/>
                            </a:rPr>
                            <m:t>2</m:t>
                          </m:r>
                        </m:sup>
                      </m:sSup>
                      <m:r>
                        <a:rPr lang="en-US" altLang="ko-KR" sz="1600" spc="-15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m:t>,  </m:t>
                      </m:r>
                      <m:sSub>
                        <m:sSubPr>
                          <m:ctrlPr>
                            <a:rPr lang="en-US" altLang="ko-KR" sz="1600" i="1" spc="-15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KoPubWorld돋움체_Pro Medium" panose="00000600000000000000" pitchFamily="50" charset="-127"/>
                              <a:cs typeface="KoPubWorld돋움체_Pro Medium" panose="00000600000000000000" pitchFamily="50" charset="-127"/>
                            </a:rPr>
                          </m:ctrlPr>
                        </m:sSubPr>
                        <m:e>
                          <m:r>
                            <a:rPr lang="en-US" altLang="ko-KR" sz="1600" spc="-15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KoPubWorld돋움체_Pro Medium" panose="00000600000000000000" pitchFamily="50" charset="-127"/>
                              <a:cs typeface="KoPubWorld돋움체_Pro Medium" panose="00000600000000000000" pitchFamily="50" charset="-127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sz="1600" i="1" spc="-15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KoPubWorld돋움체_Pro Medium" panose="00000600000000000000" pitchFamily="50" charset="-127"/>
                                  <a:cs typeface="KoPubWorld돋움체_Pro Medium" panose="00000600000000000000" pitchFamily="50" charset="-127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altLang="ko-KR" sz="1600" i="1" spc="-15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  <a:ea typeface="KoPubWorld돋움체_Pro Medium" panose="00000600000000000000" pitchFamily="50" charset="-127"/>
                                      <a:cs typeface="KoPubWorld돋움체_Pro Medium" panose="00000600000000000000" pitchFamily="50" charset="-127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sz="1600" spc="-15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  <a:ea typeface="KoPubWorld돋움체_Pro Medium" panose="00000600000000000000" pitchFamily="50" charset="-127"/>
                                      <a:cs typeface="KoPubWorld돋움체_Pro Medium" panose="00000600000000000000" pitchFamily="50" charset="-127"/>
                                    </a:rPr>
                                    <m:t>𝑧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ko-KR" sz="1600" spc="-15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KoPubWorld돋움체_Pro Medium" panose="00000600000000000000" pitchFamily="50" charset="-127"/>
                                  <a:cs typeface="KoPubWorld돋움체_Pro Medium" panose="00000600000000000000" pitchFamily="50" charset="-127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altLang="ko-KR" sz="1600" spc="-15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KoPubWorld돋움체_Pro Medium" panose="00000600000000000000" pitchFamily="50" charset="-127"/>
                              <a:cs typeface="KoPubWorld돋움체_Pro Medium" panose="00000600000000000000" pitchFamily="50" charset="-127"/>
                            </a:rPr>
                            <m:t>=</m:t>
                          </m:r>
                          <m:acc>
                            <m:accPr>
                              <m:chr m:val="⃗"/>
                              <m:ctrlPr>
                                <a:rPr lang="en-US" altLang="ko-KR" sz="1600" i="1" spc="-15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KoPubWorld돋움체_Pro Medium" panose="00000600000000000000" pitchFamily="50" charset="-127"/>
                                  <a:cs typeface="KoPubWorld돋움체_Pro Medium" panose="00000600000000000000" pitchFamily="50" charset="-127"/>
                                </a:rPr>
                              </m:ctrlPr>
                            </m:accPr>
                            <m:e>
                              <m:r>
                                <a:rPr lang="en-US" altLang="ko-KR" sz="1600" spc="-15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KoPubWorld돋움체_Pro Medium" panose="00000600000000000000" pitchFamily="50" charset="-127"/>
                                  <a:cs typeface="KoPubWorld돋움체_Pro Medium" panose="00000600000000000000" pitchFamily="50" charset="-127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ko-KR" sz="1600" spc="-15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KoPubWorld돋움체_Pro Medium" panose="00000600000000000000" pitchFamily="50" charset="-127"/>
                              <a:cs typeface="KoPubWorld돋움체_Pro Medium" panose="00000600000000000000" pitchFamily="50" charset="-127"/>
                            </a:rPr>
                            <m:t>𝑗</m:t>
                          </m:r>
                        </m:sub>
                      </m:sSub>
                      <m:r>
                        <a:rPr lang="en-US" altLang="ko-KR" sz="1600" spc="-15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m:t>−</m:t>
                      </m:r>
                      <m:sSub>
                        <m:sSubPr>
                          <m:ctrlPr>
                            <a:rPr lang="en-US" altLang="ko-KR" sz="1600" i="1" spc="-15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KoPubWorld돋움체_Pro Medium" panose="00000600000000000000" pitchFamily="50" charset="-127"/>
                              <a:cs typeface="KoPubWorld돋움체_Pro Medium" panose="00000600000000000000" pitchFamily="50" charset="-127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altLang="ko-KR" sz="1600" i="1" spc="-15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KoPubWorld돋움체_Pro Medium" panose="00000600000000000000" pitchFamily="50" charset="-127"/>
                                  <a:cs typeface="KoPubWorld돋움체_Pro Medium" panose="00000600000000000000" pitchFamily="50" charset="-127"/>
                                </a:rPr>
                              </m:ctrlPr>
                            </m:accPr>
                            <m:e>
                              <m:r>
                                <a:rPr lang="en-US" altLang="ko-KR" sz="1600" spc="-15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KoPubWorld돋움체_Pro Medium" panose="00000600000000000000" pitchFamily="50" charset="-127"/>
                                  <a:cs typeface="KoPubWorld돋움체_Pro Medium" panose="00000600000000000000" pitchFamily="50" charset="-127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ko-KR" sz="1600" spc="-15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KoPubWorld돋움체_Pro Medium" panose="00000600000000000000" pitchFamily="50" charset="-127"/>
                              <a:cs typeface="KoPubWorld돋움체_Pro Medium" panose="00000600000000000000" pitchFamily="50" charset="-127"/>
                            </a:rPr>
                            <m:t>𝑖</m:t>
                          </m:r>
                        </m:sub>
                      </m:sSub>
                      <m:r>
                        <a:rPr lang="en-US" altLang="ko-KR" sz="1600" spc="-15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m:t>)</m:t>
                      </m:r>
                    </m:oMath>
                  </m:oMathPara>
                </a14:m>
                <a:br>
                  <a:rPr lang="en-US" altLang="ko-KR" sz="1600" spc="-150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</a:br>
                <a:endParaRPr lang="en-US" altLang="ko-KR" sz="1600" spc="-150" dirty="0">
                  <a:solidFill>
                    <a:sysClr val="windowText" lastClr="000000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600" spc="-150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각 데이터 포인트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 spc="-15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KoPubWorld돋움체_Pro Medium" panose="00000600000000000000" pitchFamily="50" charset="-127"/>
                            <a:cs typeface="KoPubWorld돋움체_Pro Medium" panose="00000600000000000000" pitchFamily="50" charset="-127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altLang="ko-KR" sz="1600" i="1" spc="-15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  <a:ea typeface="KoPubWorld돋움체_Pro Medium" panose="00000600000000000000" pitchFamily="50" charset="-127"/>
                                <a:cs typeface="KoPubWorld돋움체_Pro Medium" panose="00000600000000000000" pitchFamily="50" charset="-127"/>
                              </a:rPr>
                            </m:ctrlPr>
                          </m:accPr>
                          <m:e>
                            <m:r>
                              <a:rPr lang="en-US" altLang="ko-KR" sz="1600" spc="-15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  <a:ea typeface="KoPubWorld돋움체_Pro Medium" panose="00000600000000000000" pitchFamily="50" charset="-127"/>
                                <a:cs typeface="KoPubWorld돋움체_Pro Medium" panose="00000600000000000000" pitchFamily="50" charset="-127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altLang="ko-KR" sz="1600" spc="-15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KoPubWorld돋움체_Pro Medium" panose="00000600000000000000" pitchFamily="50" charset="-127"/>
                            <a:cs typeface="KoPubWorld돋움체_Pro Medium" panose="00000600000000000000" pitchFamily="50" charset="-127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ko-KR" altLang="en-US" sz="1600" spc="-150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에 가까운 </a:t>
                </a:r>
                <a:r>
                  <a:rPr lang="en-US" altLang="ko-KR" sz="1600" spc="-150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k</a:t>
                </a:r>
                <a:r>
                  <a:rPr lang="ko-KR" altLang="en-US" sz="1600" spc="-150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개의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 spc="-15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KoPubWorld돋움체_Pro Medium" panose="00000600000000000000" pitchFamily="50" charset="-127"/>
                            <a:cs typeface="KoPubWorld돋움체_Pro Medium" panose="00000600000000000000" pitchFamily="50" charset="-127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altLang="ko-KR" sz="1600" i="1" spc="-15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  <a:ea typeface="KoPubWorld돋움체_Pro Medium" panose="00000600000000000000" pitchFamily="50" charset="-127"/>
                                <a:cs typeface="KoPubWorld돋움체_Pro Medium" panose="00000600000000000000" pitchFamily="50" charset="-127"/>
                              </a:rPr>
                            </m:ctrlPr>
                          </m:accPr>
                          <m:e>
                            <m:r>
                              <a:rPr lang="en-US" altLang="ko-KR" sz="1600" spc="-15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  <a:ea typeface="KoPubWorld돋움체_Pro Medium" panose="00000600000000000000" pitchFamily="50" charset="-127"/>
                                <a:cs typeface="KoPubWorld돋움체_Pro Medium" panose="00000600000000000000" pitchFamily="50" charset="-127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altLang="ko-KR" sz="1600" spc="-15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KoPubWorld돋움체_Pro Medium" panose="00000600000000000000" pitchFamily="50" charset="-127"/>
                            <a:cs typeface="KoPubWorld돋움체_Pro Medium" panose="00000600000000000000" pitchFamily="50" charset="-127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ko-KR" altLang="en-US" sz="1600" spc="-150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에 대해서 연산하므로</a:t>
                </a:r>
                <a:r>
                  <a:rPr lang="en-US" altLang="ko-KR" sz="1600" spc="-150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 spc="-15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KoPubWorld돋움체_Pro Medium" panose="00000600000000000000" pitchFamily="50" charset="-127"/>
                            <a:cs typeface="KoPubWorld돋움체_Pro Medium" panose="00000600000000000000" pitchFamily="50" charset="-127"/>
                          </a:rPr>
                        </m:ctrlPr>
                      </m:sSubPr>
                      <m:e>
                        <m:r>
                          <a:rPr lang="en-US" altLang="ko-KR" sz="1600" spc="-15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KoPubWorld돋움체_Pro Medium" panose="00000600000000000000" pitchFamily="50" charset="-127"/>
                            <a:cs typeface="KoPubWorld돋움체_Pro Medium" panose="00000600000000000000" pitchFamily="50" charset="-127"/>
                          </a:rPr>
                          <m:t>𝑊</m:t>
                        </m:r>
                      </m:e>
                      <m:sub>
                        <m:r>
                          <a:rPr lang="en-US" altLang="ko-KR" sz="1600" spc="-15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KoPubWorld돋움체_Pro Medium" panose="00000600000000000000" pitchFamily="50" charset="-127"/>
                            <a:cs typeface="KoPubWorld돋움체_Pro Medium" panose="00000600000000000000" pitchFamily="50" charset="-127"/>
                          </a:rPr>
                          <m:t>𝑖</m:t>
                        </m:r>
                      </m:sub>
                    </m:sSub>
                    <m:r>
                      <a:rPr lang="en-US" altLang="ko-KR" sz="1600" spc="-15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altLang="ko-KR" sz="1600" i="1" spc="-15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KoPubWorld돋움체_Pro Medium" panose="00000600000000000000" pitchFamily="50" charset="-127"/>
                            <a:cs typeface="KoPubWorld돋움체_Pro Medium" panose="00000600000000000000" pitchFamily="50" charset="-127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altLang="ko-KR" sz="1600" spc="-15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KoPubWorld돋움체_Pro Medium" panose="00000600000000000000" pitchFamily="50" charset="-127"/>
                            <a:cs typeface="KoPubWorld돋움체_Pro Medium" panose="00000600000000000000" pitchFamily="50" charset="-127"/>
                          </a:rPr>
                          <m:t>𝑗</m:t>
                        </m:r>
                        <m:r>
                          <a:rPr lang="en-US" altLang="ko-KR" sz="1600" spc="-15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KoPubWorld돋움체_Pro Medium" panose="00000600000000000000" pitchFamily="50" charset="-127"/>
                            <a:cs typeface="KoPubWorld돋움체_Pro Medium" panose="00000600000000000000" pitchFamily="50" charset="-127"/>
                          </a:rPr>
                          <m:t>=1</m:t>
                        </m:r>
                      </m:sub>
                      <m:sup>
                        <m:r>
                          <a:rPr lang="en-US" altLang="ko-KR" sz="1600" spc="-15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KoPubWorld돋움체_Pro Medium" panose="00000600000000000000" pitchFamily="50" charset="-127"/>
                            <a:cs typeface="KoPubWorld돋움체_Pro Medium" panose="00000600000000000000" pitchFamily="50" charset="-127"/>
                          </a:rPr>
                          <m:t>𝑘</m:t>
                        </m:r>
                      </m:sup>
                      <m:e>
                        <m:sSub>
                          <m:sSubPr>
                            <m:ctrlPr>
                              <a:rPr lang="en-US" altLang="ko-KR" sz="1600" i="1" spc="-15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  <a:ea typeface="KoPubWorld돋움체_Pro Medium" panose="00000600000000000000" pitchFamily="50" charset="-127"/>
                                <a:cs typeface="KoPubWorld돋움체_Pro Medium" panose="00000600000000000000" pitchFamily="50" charset="-127"/>
                              </a:rPr>
                            </m:ctrlPr>
                          </m:sSubPr>
                          <m:e>
                            <m:r>
                              <a:rPr lang="en-US" altLang="ko-KR" sz="1600" spc="-15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  <a:ea typeface="KoPubWorld돋움체_Pro Medium" panose="00000600000000000000" pitchFamily="50" charset="-127"/>
                                <a:cs typeface="KoPubWorld돋움체_Pro Medium" panose="00000600000000000000" pitchFamily="50" charset="-127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1600" spc="-15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  <a:ea typeface="KoPubWorld돋움체_Pro Medium" panose="00000600000000000000" pitchFamily="50" charset="-127"/>
                                <a:cs typeface="KoPubWorld돋움체_Pro Medium" panose="00000600000000000000" pitchFamily="50" charset="-127"/>
                              </a:rPr>
                              <m:t>𝑖𝑗</m:t>
                            </m:r>
                          </m:sub>
                        </m:sSub>
                      </m:e>
                    </m:nary>
                  </m:oMath>
                </a14:m>
                <a:r>
                  <a:rPr lang="ko-KR" altLang="en-US" sz="1600" spc="-150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는</a:t>
                </a:r>
                <a:r>
                  <a:rPr lang="en-US" altLang="ko-KR" sz="1600" spc="-150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1600" spc="-15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rPr>
                      <m:t>(</m:t>
                    </m:r>
                    <m:r>
                      <a:rPr lang="en-US" altLang="ko-KR" sz="1600" spc="-15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rPr>
                      <m:t>𝑘</m:t>
                    </m:r>
                    <m:r>
                      <a:rPr lang="en-US" altLang="ko-KR" sz="1600" spc="-15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rPr>
                      <m:t>×1)</m:t>
                    </m:r>
                  </m:oMath>
                </a14:m>
                <a:r>
                  <a:rPr lang="ko-KR" altLang="en-US" sz="1600" spc="-150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행렬</a:t>
                </a:r>
                <a:r>
                  <a:rPr lang="en-US" altLang="ko-KR" sz="1600" spc="-150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ko-KR" sz="1600" spc="-15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rPr>
                      <m:t>𝑍</m:t>
                    </m:r>
                    <m:r>
                      <a:rPr lang="en-US" altLang="ko-KR" sz="1600" spc="-15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altLang="ko-KR" sz="1600" i="1" spc="-15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KoPubWorld돋움체_Pro Medium" panose="00000600000000000000" pitchFamily="50" charset="-127"/>
                            <a:cs typeface="KoPubWorld돋움체_Pro Medium" panose="00000600000000000000" pitchFamily="50" charset="-127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altLang="ko-KR" sz="1600" spc="-15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KoPubWorld돋움체_Pro Medium" panose="00000600000000000000" pitchFamily="50" charset="-127"/>
                            <a:cs typeface="KoPubWorld돋움체_Pro Medium" panose="00000600000000000000" pitchFamily="50" charset="-127"/>
                          </a:rPr>
                          <m:t>𝑗</m:t>
                        </m:r>
                        <m:r>
                          <a:rPr lang="en-US" altLang="ko-KR" sz="1600" spc="-15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KoPubWorld돋움체_Pro Medium" panose="00000600000000000000" pitchFamily="50" charset="-127"/>
                            <a:cs typeface="KoPubWorld돋움체_Pro Medium" panose="00000600000000000000" pitchFamily="50" charset="-127"/>
                          </a:rPr>
                          <m:t>=1</m:t>
                        </m:r>
                      </m:sub>
                      <m:sup>
                        <m:r>
                          <a:rPr lang="en-US" altLang="ko-KR" sz="1600" spc="-15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KoPubWorld돋움체_Pro Medium" panose="00000600000000000000" pitchFamily="50" charset="-127"/>
                            <a:cs typeface="KoPubWorld돋움체_Pro Medium" panose="00000600000000000000" pitchFamily="50" charset="-127"/>
                          </a:rPr>
                          <m:t>𝑘</m:t>
                        </m:r>
                      </m:sup>
                      <m:e>
                        <m:sSub>
                          <m:sSubPr>
                            <m:ctrlPr>
                              <a:rPr lang="en-US" altLang="ko-KR" sz="1600" i="1" spc="-15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  <a:ea typeface="KoPubWorld돋움체_Pro Medium" panose="00000600000000000000" pitchFamily="50" charset="-127"/>
                                <a:cs typeface="KoPubWorld돋움체_Pro Medium" panose="00000600000000000000" pitchFamily="50" charset="-127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altLang="ko-KR" sz="1600" i="1" spc="-15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  <a:ea typeface="KoPubWorld돋움체_Pro Medium" panose="00000600000000000000" pitchFamily="50" charset="-127"/>
                                    <a:cs typeface="KoPubWorld돋움체_Pro Medium" panose="00000600000000000000" pitchFamily="50" charset="-127"/>
                                  </a:rPr>
                                </m:ctrlPr>
                              </m:accPr>
                              <m:e>
                                <m:r>
                                  <a:rPr lang="en-US" altLang="ko-KR" sz="1600" spc="-15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  <a:ea typeface="KoPubWorld돋움체_Pro Medium" panose="00000600000000000000" pitchFamily="50" charset="-127"/>
                                    <a:cs typeface="KoPubWorld돋움체_Pro Medium" panose="00000600000000000000" pitchFamily="50" charset="-127"/>
                                  </a:rPr>
                                  <m:t>𝑧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ko-KR" sz="1600" spc="-15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  <a:ea typeface="KoPubWorld돋움체_Pro Medium" panose="00000600000000000000" pitchFamily="50" charset="-127"/>
                                <a:cs typeface="KoPubWorld돋움체_Pro Medium" panose="00000600000000000000" pitchFamily="50" charset="-127"/>
                              </a:rPr>
                              <m:t>𝑗</m:t>
                            </m:r>
                          </m:sub>
                        </m:sSub>
                      </m:e>
                    </m:nary>
                  </m:oMath>
                </a14:m>
                <a:r>
                  <a:rPr lang="ko-KR" altLang="en-US" sz="1600" spc="-150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는 </a:t>
                </a:r>
                <a14:m>
                  <m:oMath xmlns:m="http://schemas.openxmlformats.org/officeDocument/2006/math">
                    <m:r>
                      <a:rPr lang="en-US" altLang="ko-KR" sz="1600" spc="-15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rPr>
                      <m:t>(</m:t>
                    </m:r>
                    <m:r>
                      <a:rPr lang="en-US" altLang="ko-KR" sz="1600" spc="-15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rPr>
                      <m:t>𝑘</m:t>
                    </m:r>
                    <m:r>
                      <a:rPr lang="en-US" altLang="ko-KR" sz="1600" spc="-15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rPr>
                      <m:t>×</m:t>
                    </m:r>
                    <m:r>
                      <a:rPr lang="en-US" altLang="ko-KR" sz="1600" spc="-15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rPr>
                      <m:t>𝑁</m:t>
                    </m:r>
                    <m:r>
                      <a:rPr lang="en-US" altLang="ko-KR" sz="1600" spc="-15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rPr>
                      <m:t>)</m:t>
                    </m:r>
                  </m:oMath>
                </a14:m>
                <a:r>
                  <a:rPr lang="ko-KR" altLang="en-US" sz="1600" spc="-150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행렬 </a:t>
                </a:r>
                <a:endParaRPr lang="en-US" altLang="ko-KR" sz="1600" spc="-150" dirty="0">
                  <a:solidFill>
                    <a:sysClr val="windowText" lastClr="000000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600" i="1" spc="-15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KoPubWorld돋움체_Pro Medium" panose="00000600000000000000" pitchFamily="50" charset="-127"/>
                              <a:cs typeface="KoPubWorld돋움체_Pro Medium" panose="00000600000000000000" pitchFamily="50" charset="-127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ko-KR" sz="1600" i="1" spc="-15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KoPubWorld돋움체_Pro Medium" panose="00000600000000000000" pitchFamily="50" charset="-127"/>
                                  <a:cs typeface="KoPubWorld돋움체_Pro Medium" panose="00000600000000000000" pitchFamily="50" charset="-127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limLoc m:val="subSup"/>
                                  <m:ctrlPr>
                                    <a:rPr lang="ko-KR" altLang="en-US" sz="1600" i="1" spc="-15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  <a:ea typeface="KoPubWorld돋움체_Pro Medium" panose="00000600000000000000" pitchFamily="50" charset="-127"/>
                                      <a:cs typeface="KoPubWorld돋움체_Pro Medium" panose="00000600000000000000" pitchFamily="50" charset="-127"/>
                                    </a:rPr>
                                  </m:ctrlPr>
                                </m:naryPr>
                                <m:sub>
                                  <m:eqArr>
                                    <m:eqArrPr>
                                      <m:ctrlPr>
                                        <a:rPr lang="en-US" altLang="ko-KR" sz="1600" i="1" spc="-15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  <a:ea typeface="KoPubWorld돋움체_Pro Medium" panose="00000600000000000000" pitchFamily="50" charset="-127"/>
                                          <a:cs typeface="KoPubWorld돋움체_Pro Medium" panose="00000600000000000000" pitchFamily="50" charset="-127"/>
                                        </a:rPr>
                                      </m:ctrlPr>
                                    </m:eqArrPr>
                                    <m:e>
                                      <m:r>
                                        <m:rPr>
                                          <m:brk m:alnAt="25"/>
                                        </m:rPr>
                                        <a:rPr lang="en-US" altLang="ko-KR" sz="1600" spc="-15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  <a:ea typeface="KoPubWorld돋움체_Pro Medium" panose="00000600000000000000" pitchFamily="50" charset="-127"/>
                                          <a:cs typeface="KoPubWorld돋움체_Pro Medium" panose="00000600000000000000" pitchFamily="50" charset="-127"/>
                                        </a:rPr>
                                        <m:t>𝑗</m:t>
                                      </m:r>
                                      <m:r>
                                        <a:rPr lang="en-US" altLang="ko-KR" sz="1600" spc="-15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  <a:ea typeface="KoPubWorld돋움체_Pro Medium" panose="00000600000000000000" pitchFamily="50" charset="-127"/>
                                          <a:cs typeface="KoPubWorld돋움체_Pro Medium" panose="00000600000000000000" pitchFamily="50" charset="-127"/>
                                        </a:rPr>
                                        <m:t>=1,</m:t>
                                      </m:r>
                                    </m:e>
                                    <m:e>
                                      <m:r>
                                        <a:rPr lang="en-US" altLang="ko-KR" sz="1600" spc="-15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  <a:ea typeface="KoPubWorld돋움체_Pro Medium" panose="00000600000000000000" pitchFamily="50" charset="-127"/>
                                          <a:cs typeface="KoPubWorld돋움체_Pro Medium" panose="00000600000000000000" pitchFamily="50" charset="-127"/>
                                        </a:rPr>
                                        <m:t>𝑗</m:t>
                                      </m:r>
                                      <m:r>
                                        <a:rPr lang="en-US" altLang="ko-KR" sz="1600" spc="-15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  <a:ea typeface="KoPubWorld돋움체_Pro Medium" panose="00000600000000000000" pitchFamily="50" charset="-127"/>
                                          <a:cs typeface="KoPubWorld돋움체_Pro Medium" panose="00000600000000000000" pitchFamily="50" charset="-127"/>
                                        </a:rPr>
                                        <m:t>≠</m:t>
                                      </m:r>
                                      <m:r>
                                        <a:rPr lang="en-US" altLang="ko-KR" sz="1600" spc="-15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  <a:ea typeface="KoPubWorld돋움체_Pro Medium" panose="00000600000000000000" pitchFamily="50" charset="-127"/>
                                          <a:cs typeface="KoPubWorld돋움체_Pro Medium" panose="00000600000000000000" pitchFamily="50" charset="-127"/>
                                        </a:rPr>
                                        <m:t>𝑖</m:t>
                                      </m:r>
                                    </m:e>
                                  </m:eqArr>
                                </m:sub>
                                <m:sup>
                                  <m:r>
                                    <a:rPr lang="en-US" altLang="ko-KR" sz="1600" spc="-15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  <a:ea typeface="KoPubWorld돋움체_Pro Medium" panose="00000600000000000000" pitchFamily="50" charset="-127"/>
                                      <a:cs typeface="KoPubWorld돋움체_Pro Medium" panose="00000600000000000000" pitchFamily="50" charset="-127"/>
                                    </a:rPr>
                                    <m:t>𝑘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altLang="ko-KR" sz="1600" i="1" spc="-15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  <a:ea typeface="KoPubWorld돋움체_Pro Medium" panose="00000600000000000000" pitchFamily="50" charset="-127"/>
                                          <a:cs typeface="KoPubWorld돋움체_Pro Medium" panose="00000600000000000000" pitchFamily="50" charset="-127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600" spc="-15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  <a:ea typeface="KoPubWorld돋움체_Pro Medium" panose="00000600000000000000" pitchFamily="50" charset="-127"/>
                                          <a:cs typeface="KoPubWorld돋움체_Pro Medium" panose="00000600000000000000" pitchFamily="50" charset="-127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altLang="ko-KR" sz="1600" spc="-15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  <a:ea typeface="KoPubWorld돋움체_Pro Medium" panose="00000600000000000000" pitchFamily="50" charset="-127"/>
                                          <a:cs typeface="KoPubWorld돋움체_Pro Medium" panose="00000600000000000000" pitchFamily="50" charset="-127"/>
                                        </a:rPr>
                                        <m:t>𝑖𝑗</m:t>
                                      </m:r>
                                    </m:sub>
                                  </m:sSub>
                                </m:e>
                              </m:nary>
                              <m:sSub>
                                <m:sSubPr>
                                  <m:ctrlPr>
                                    <a:rPr lang="en-US" altLang="ko-KR" sz="1600" i="1" spc="-15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  <a:ea typeface="KoPubWorld돋움체_Pro Medium" panose="00000600000000000000" pitchFamily="50" charset="-127"/>
                                      <a:cs typeface="KoPubWorld돋움체_Pro Medium" panose="00000600000000000000" pitchFamily="50" charset="-127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altLang="ko-KR" sz="1600" i="1" spc="-15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  <a:ea typeface="KoPubWorld돋움체_Pro Medium" panose="00000600000000000000" pitchFamily="50" charset="-127"/>
                                          <a:cs typeface="KoPubWorld돋움체_Pro Medium" panose="00000600000000000000" pitchFamily="50" charset="-127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ko-KR" sz="1600" spc="-15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  <a:ea typeface="KoPubWorld돋움체_Pro Medium" panose="00000600000000000000" pitchFamily="50" charset="-127"/>
                                          <a:cs typeface="KoPubWorld돋움체_Pro Medium" panose="00000600000000000000" pitchFamily="50" charset="-127"/>
                                        </a:rPr>
                                        <m:t>𝑧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ko-KR" sz="1600" spc="-15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  <a:ea typeface="KoPubWorld돋움체_Pro Medium" panose="00000600000000000000" pitchFamily="50" charset="-127"/>
                                      <a:cs typeface="KoPubWorld돋움체_Pro Medium" panose="00000600000000000000" pitchFamily="50" charset="-127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altLang="ko-KR" sz="1600" spc="-15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KoPubWorld돋움체_Pro Medium" panose="00000600000000000000" pitchFamily="50" charset="-127"/>
                              <a:cs typeface="KoPubWorld돋움체_Pro Medium" panose="00000600000000000000" pitchFamily="50" charset="-127"/>
                            </a:rPr>
                            <m:t>2</m:t>
                          </m:r>
                        </m:sup>
                      </m:sSup>
                      <m:r>
                        <a:rPr lang="en-US" altLang="ko-KR" sz="1600" spc="-15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m:t> =</m:t>
                      </m:r>
                      <m:sSup>
                        <m:sSupPr>
                          <m:ctrlPr>
                            <a:rPr lang="en-US" altLang="ko-KR" sz="1600" i="1" spc="-15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KoPubWorld돋움체_Pro Medium" panose="00000600000000000000" pitchFamily="50" charset="-127"/>
                              <a:cs typeface="KoPubWorld돋움체_Pro Medium" panose="00000600000000000000" pitchFamily="50" charset="-127"/>
                            </a:rPr>
                          </m:ctrlPr>
                        </m:sSupPr>
                        <m:e>
                          <m:r>
                            <a:rPr lang="en-US" altLang="ko-KR" sz="1600" spc="-15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KoPubWorld돋움체_Pro Medium" panose="00000600000000000000" pitchFamily="50" charset="-127"/>
                              <a:cs typeface="KoPubWorld돋움체_Pro Medium" panose="00000600000000000000" pitchFamily="50" charset="-127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altLang="ko-KR" sz="1600" i="1" spc="-15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KoPubWorld돋움체_Pro Medium" panose="00000600000000000000" pitchFamily="50" charset="-127"/>
                                  <a:cs typeface="KoPubWorld돋움체_Pro Medium" panose="00000600000000000000" pitchFamily="50" charset="-127"/>
                                </a:rPr>
                              </m:ctrlPr>
                            </m:sSupPr>
                            <m:e>
                              <m:r>
                                <a:rPr lang="en-US" altLang="ko-KR" sz="1600" spc="-15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KoPubWorld돋움체_Pro Medium" panose="00000600000000000000" pitchFamily="50" charset="-127"/>
                                  <a:cs typeface="KoPubWorld돋움체_Pro Medium" panose="00000600000000000000" pitchFamily="50" charset="-127"/>
                                </a:rPr>
                                <m:t>𝑍</m:t>
                              </m:r>
                            </m:e>
                            <m:sup>
                              <m:r>
                                <a:rPr lang="en-US" altLang="ko-KR" sz="1600" spc="-15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KoPubWorld돋움체_Pro Medium" panose="00000600000000000000" pitchFamily="50" charset="-127"/>
                                  <a:cs typeface="KoPubWorld돋움체_Pro Medium" panose="00000600000000000000" pitchFamily="50" charset="-127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altLang="ko-KR" sz="1600" i="1" spc="-15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KoPubWorld돋움체_Pro Medium" panose="00000600000000000000" pitchFamily="50" charset="-127"/>
                                  <a:cs typeface="KoPubWorld돋움체_Pro Medium" panose="00000600000000000000" pitchFamily="50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1600" spc="-15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KoPubWorld돋움체_Pro Medium" panose="00000600000000000000" pitchFamily="50" charset="-127"/>
                                  <a:cs typeface="KoPubWorld돋움체_Pro Medium" panose="00000600000000000000" pitchFamily="50" charset="-127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ko-KR" sz="1600" spc="-15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KoPubWorld돋움체_Pro Medium" panose="00000600000000000000" pitchFamily="50" charset="-127"/>
                                  <a:cs typeface="KoPubWorld돋움체_Pro Medium" panose="00000600000000000000" pitchFamily="50" charset="-127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sz="1600" spc="-15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KoPubWorld돋움체_Pro Medium" panose="00000600000000000000" pitchFamily="50" charset="-127"/>
                              <a:cs typeface="KoPubWorld돋움체_Pro Medium" panose="00000600000000000000" pitchFamily="50" charset="-127"/>
                            </a:rPr>
                            <m:t>)</m:t>
                          </m:r>
                        </m:e>
                        <m:sup>
                          <m:r>
                            <a:rPr lang="en-US" altLang="ko-KR" sz="1600" spc="-15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KoPubWorld돋움체_Pro Medium" panose="00000600000000000000" pitchFamily="50" charset="-127"/>
                              <a:cs typeface="KoPubWorld돋움체_Pro Medium" panose="00000600000000000000" pitchFamily="50" charset="-127"/>
                            </a:rPr>
                            <m:t>𝑇</m:t>
                          </m:r>
                        </m:sup>
                      </m:sSup>
                      <m:r>
                        <a:rPr lang="en-US" altLang="ko-KR" sz="1600" spc="-15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m:t>(</m:t>
                      </m:r>
                      <m:sSup>
                        <m:sSupPr>
                          <m:ctrlPr>
                            <a:rPr lang="en-US" altLang="ko-KR" sz="1600" i="1" spc="-15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KoPubWorld돋움체_Pro Medium" panose="00000600000000000000" pitchFamily="50" charset="-127"/>
                              <a:cs typeface="KoPubWorld돋움체_Pro Medium" panose="00000600000000000000" pitchFamily="50" charset="-127"/>
                            </a:rPr>
                          </m:ctrlPr>
                        </m:sSupPr>
                        <m:e>
                          <m:r>
                            <a:rPr lang="en-US" altLang="ko-KR" sz="1600" spc="-15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KoPubWorld돋움체_Pro Medium" panose="00000600000000000000" pitchFamily="50" charset="-127"/>
                              <a:cs typeface="KoPubWorld돋움체_Pro Medium" panose="00000600000000000000" pitchFamily="50" charset="-127"/>
                            </a:rPr>
                            <m:t>𝑍</m:t>
                          </m:r>
                        </m:e>
                        <m:sup>
                          <m:r>
                            <a:rPr lang="en-US" altLang="ko-KR" sz="1600" spc="-15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KoPubWorld돋움체_Pro Medium" panose="00000600000000000000" pitchFamily="50" charset="-127"/>
                              <a:cs typeface="KoPubWorld돋움체_Pro Medium" panose="00000600000000000000" pitchFamily="50" charset="-127"/>
                            </a:rPr>
                            <m:t>𝑇</m:t>
                          </m:r>
                        </m:sup>
                      </m:sSup>
                      <m:sSub>
                        <m:sSubPr>
                          <m:ctrlPr>
                            <a:rPr lang="en-US" altLang="ko-KR" sz="1600" i="1" spc="-15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KoPubWorld돋움체_Pro Medium" panose="00000600000000000000" pitchFamily="50" charset="-127"/>
                              <a:cs typeface="KoPubWorld돋움체_Pro Medium" panose="00000600000000000000" pitchFamily="50" charset="-127"/>
                            </a:rPr>
                          </m:ctrlPr>
                        </m:sSubPr>
                        <m:e>
                          <m:r>
                            <a:rPr lang="en-US" altLang="ko-KR" sz="1600" spc="-15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KoPubWorld돋움체_Pro Medium" panose="00000600000000000000" pitchFamily="50" charset="-127"/>
                              <a:cs typeface="KoPubWorld돋움체_Pro Medium" panose="00000600000000000000" pitchFamily="50" charset="-127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1600" spc="-15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KoPubWorld돋움체_Pro Medium" panose="00000600000000000000" pitchFamily="50" charset="-127"/>
                              <a:cs typeface="KoPubWorld돋움체_Pro Medium" panose="00000600000000000000" pitchFamily="50" charset="-127"/>
                            </a:rPr>
                            <m:t>𝑖</m:t>
                          </m:r>
                        </m:sub>
                      </m:sSub>
                      <m:r>
                        <a:rPr lang="en-US" altLang="ko-KR" sz="1600" spc="-15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m:t>)</m:t>
                      </m:r>
                    </m:oMath>
                    <m:oMath xmlns:m="http://schemas.openxmlformats.org/officeDocument/2006/math">
                      <m:r>
                        <a:rPr lang="en-US" altLang="ko-KR" sz="1600" spc="-15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m:t>                                                     =</m:t>
                      </m:r>
                      <m:sSup>
                        <m:sSupPr>
                          <m:ctrlPr>
                            <a:rPr lang="en-US" altLang="ko-KR" sz="1600" i="1" spc="-15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KoPubWorld돋움체_Pro Medium" panose="00000600000000000000" pitchFamily="50" charset="-127"/>
                              <a:cs typeface="KoPubWorld돋움체_Pro Medium" panose="00000600000000000000" pitchFamily="50" charset="-127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altLang="ko-KR" sz="1600" i="1" spc="-15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KoPubWorld돋움체_Pro Medium" panose="00000600000000000000" pitchFamily="50" charset="-127"/>
                                  <a:cs typeface="KoPubWorld돋움체_Pro Medium" panose="00000600000000000000" pitchFamily="50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1600" spc="-15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KoPubWorld돋움체_Pro Medium" panose="00000600000000000000" pitchFamily="50" charset="-127"/>
                                  <a:cs typeface="KoPubWorld돋움체_Pro Medium" panose="00000600000000000000" pitchFamily="50" charset="-127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ko-KR" sz="1600" spc="-15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KoPubWorld돋움체_Pro Medium" panose="00000600000000000000" pitchFamily="50" charset="-127"/>
                                  <a:cs typeface="KoPubWorld돋움체_Pro Medium" panose="00000600000000000000" pitchFamily="50" charset="-127"/>
                                </a:rPr>
                                <m:t>𝑖</m:t>
                              </m:r>
                            </m:sub>
                          </m:sSub>
                        </m:e>
                        <m:sup>
                          <m:r>
                            <a:rPr lang="en-US" altLang="ko-KR" sz="1600" spc="-15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KoPubWorld돋움체_Pro Medium" panose="00000600000000000000" pitchFamily="50" charset="-127"/>
                              <a:cs typeface="KoPubWorld돋움체_Pro Medium" panose="00000600000000000000" pitchFamily="50" charset="-127"/>
                            </a:rPr>
                            <m:t>𝑇</m:t>
                          </m:r>
                        </m:sup>
                      </m:sSup>
                      <m:r>
                        <a:rPr lang="en-US" altLang="ko-KR" sz="1600" spc="-15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m:t>𝑍</m:t>
                      </m:r>
                      <m:sSup>
                        <m:sSupPr>
                          <m:ctrlPr>
                            <a:rPr lang="en-US" altLang="ko-KR" sz="1600" i="1" spc="-15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KoPubWorld돋움체_Pro Medium" panose="00000600000000000000" pitchFamily="50" charset="-127"/>
                              <a:cs typeface="KoPubWorld돋움체_Pro Medium" panose="00000600000000000000" pitchFamily="50" charset="-127"/>
                            </a:rPr>
                          </m:ctrlPr>
                        </m:sSupPr>
                        <m:e>
                          <m:r>
                            <a:rPr lang="en-US" altLang="ko-KR" sz="1600" spc="-15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KoPubWorld돋움체_Pro Medium" panose="00000600000000000000" pitchFamily="50" charset="-127"/>
                              <a:cs typeface="KoPubWorld돋움체_Pro Medium" panose="00000600000000000000" pitchFamily="50" charset="-127"/>
                            </a:rPr>
                            <m:t>𝑍</m:t>
                          </m:r>
                        </m:e>
                        <m:sup>
                          <m:r>
                            <a:rPr lang="en-US" altLang="ko-KR" sz="1600" spc="-15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KoPubWorld돋움체_Pro Medium" panose="00000600000000000000" pitchFamily="50" charset="-127"/>
                              <a:cs typeface="KoPubWorld돋움체_Pro Medium" panose="00000600000000000000" pitchFamily="50" charset="-127"/>
                            </a:rPr>
                            <m:t>𝑇</m:t>
                          </m:r>
                        </m:sup>
                      </m:sSup>
                      <m:sSub>
                        <m:sSubPr>
                          <m:ctrlPr>
                            <a:rPr lang="en-US" altLang="ko-KR" sz="1600" i="1" spc="-15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KoPubWorld돋움체_Pro Medium" panose="00000600000000000000" pitchFamily="50" charset="-127"/>
                              <a:cs typeface="KoPubWorld돋움체_Pro Medium" panose="00000600000000000000" pitchFamily="50" charset="-127"/>
                            </a:rPr>
                          </m:ctrlPr>
                        </m:sSubPr>
                        <m:e>
                          <m:r>
                            <a:rPr lang="en-US" altLang="ko-KR" sz="1600" spc="-15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KoPubWorld돋움체_Pro Medium" panose="00000600000000000000" pitchFamily="50" charset="-127"/>
                              <a:cs typeface="KoPubWorld돋움체_Pro Medium" panose="00000600000000000000" pitchFamily="50" charset="-127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1600" spc="-15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KoPubWorld돋움체_Pro Medium" panose="00000600000000000000" pitchFamily="50" charset="-127"/>
                              <a:cs typeface="KoPubWorld돋움체_Pro Medium" panose="00000600000000000000" pitchFamily="50" charset="-127"/>
                            </a:rPr>
                            <m:t>𝑖</m:t>
                          </m:r>
                        </m:sub>
                      </m:sSub>
                    </m:oMath>
                    <m:oMath xmlns:m="http://schemas.openxmlformats.org/officeDocument/2006/math">
                      <m:r>
                        <a:rPr lang="en-US" altLang="ko-KR" sz="1600" spc="-15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m:t>                                                     =</m:t>
                      </m:r>
                      <m:sSup>
                        <m:sSupPr>
                          <m:ctrlPr>
                            <a:rPr lang="en-US" altLang="ko-KR" sz="1600" i="1" spc="-15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KoPubWorld돋움체_Pro Medium" panose="00000600000000000000" pitchFamily="50" charset="-127"/>
                              <a:cs typeface="KoPubWorld돋움체_Pro Medium" panose="00000600000000000000" pitchFamily="50" charset="-127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altLang="ko-KR" sz="1600" i="1" spc="-15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KoPubWorld돋움체_Pro Medium" panose="00000600000000000000" pitchFamily="50" charset="-127"/>
                                  <a:cs typeface="KoPubWorld돋움체_Pro Medium" panose="00000600000000000000" pitchFamily="50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1600" spc="-15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KoPubWorld돋움체_Pro Medium" panose="00000600000000000000" pitchFamily="50" charset="-127"/>
                                  <a:cs typeface="KoPubWorld돋움체_Pro Medium" panose="00000600000000000000" pitchFamily="50" charset="-127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ko-KR" sz="1600" spc="-15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KoPubWorld돋움체_Pro Medium" panose="00000600000000000000" pitchFamily="50" charset="-127"/>
                                  <a:cs typeface="KoPubWorld돋움체_Pro Medium" panose="00000600000000000000" pitchFamily="50" charset="-127"/>
                                </a:rPr>
                                <m:t>𝑖</m:t>
                              </m:r>
                            </m:sub>
                          </m:sSub>
                        </m:e>
                        <m:sup>
                          <m:r>
                            <a:rPr lang="en-US" altLang="ko-KR" sz="1600" spc="-15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KoPubWorld돋움체_Pro Medium" panose="00000600000000000000" pitchFamily="50" charset="-127"/>
                              <a:cs typeface="KoPubWorld돋움체_Pro Medium" panose="00000600000000000000" pitchFamily="50" charset="-127"/>
                            </a:rPr>
                            <m:t>𝑇</m:t>
                          </m:r>
                        </m:sup>
                      </m:sSup>
                      <m:sSub>
                        <m:sSubPr>
                          <m:ctrlPr>
                            <a:rPr lang="en-US" altLang="ko-KR" sz="1600" i="1" spc="-15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KoPubWorld돋움체_Pro Medium" panose="00000600000000000000" pitchFamily="50" charset="-127"/>
                              <a:cs typeface="KoPubWorld돋움체_Pro Medium" panose="00000600000000000000" pitchFamily="50" charset="-127"/>
                            </a:rPr>
                          </m:ctrlPr>
                        </m:sSubPr>
                        <m:e>
                          <m:r>
                            <a:rPr lang="en-US" altLang="ko-KR" sz="1600" spc="-15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KoPubWorld돋움체_Pro Medium" panose="00000600000000000000" pitchFamily="50" charset="-127"/>
                              <a:cs typeface="KoPubWorld돋움체_Pro Medium" panose="00000600000000000000" pitchFamily="50" charset="-127"/>
                            </a:rPr>
                            <m:t>𝐺</m:t>
                          </m:r>
                        </m:e>
                        <m:sub>
                          <m:r>
                            <a:rPr lang="en-US" altLang="ko-KR" sz="1600" spc="-15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KoPubWorld돋움체_Pro Medium" panose="00000600000000000000" pitchFamily="50" charset="-127"/>
                              <a:cs typeface="KoPubWorld돋움체_Pro Medium" panose="00000600000000000000" pitchFamily="50" charset="-127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altLang="ko-KR" sz="1600" i="1" spc="-15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KoPubWorld돋움체_Pro Medium" panose="00000600000000000000" pitchFamily="50" charset="-127"/>
                              <a:cs typeface="KoPubWorld돋움체_Pro Medium" panose="00000600000000000000" pitchFamily="50" charset="-127"/>
                            </a:rPr>
                          </m:ctrlPr>
                        </m:sSubPr>
                        <m:e>
                          <m:r>
                            <a:rPr lang="en-US" altLang="ko-KR" sz="1600" spc="-15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KoPubWorld돋움체_Pro Medium" panose="00000600000000000000" pitchFamily="50" charset="-127"/>
                              <a:cs typeface="KoPubWorld돋움체_Pro Medium" panose="00000600000000000000" pitchFamily="50" charset="-127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1600" spc="-15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KoPubWorld돋움체_Pro Medium" panose="00000600000000000000" pitchFamily="50" charset="-127"/>
                              <a:cs typeface="KoPubWorld돋움체_Pro Medium" panose="00000600000000000000" pitchFamily="50" charset="-127"/>
                            </a:rPr>
                            <m:t>𝑖</m:t>
                          </m:r>
                        </m:sub>
                      </m:sSub>
                      <m:r>
                        <a:rPr lang="en-US" altLang="ko-KR" sz="1600" spc="-15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m:t>   (</m:t>
                      </m:r>
                      <m:sSub>
                        <m:sSubPr>
                          <m:ctrlPr>
                            <a:rPr lang="en-US" altLang="ko-KR" sz="1600" i="1" spc="-15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KoPubWorld돋움체_Pro Medium" panose="00000600000000000000" pitchFamily="50" charset="-127"/>
                              <a:cs typeface="KoPubWorld돋움체_Pro Medium" panose="00000600000000000000" pitchFamily="50" charset="-127"/>
                            </a:rPr>
                          </m:ctrlPr>
                        </m:sSubPr>
                        <m:e>
                          <m:r>
                            <a:rPr lang="en-US" altLang="ko-KR" sz="1600" spc="-15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KoPubWorld돋움체_Pro Medium" panose="00000600000000000000" pitchFamily="50" charset="-127"/>
                              <a:cs typeface="KoPubWorld돋움체_Pro Medium" panose="00000600000000000000" pitchFamily="50" charset="-127"/>
                            </a:rPr>
                            <m:t>𝐺</m:t>
                          </m:r>
                        </m:e>
                        <m:sub>
                          <m:r>
                            <a:rPr lang="en-US" altLang="ko-KR" sz="1600" spc="-15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KoPubWorld돋움체_Pro Medium" panose="00000600000000000000" pitchFamily="50" charset="-127"/>
                              <a:cs typeface="KoPubWorld돋움체_Pro Medium" panose="00000600000000000000" pitchFamily="50" charset="-127"/>
                            </a:rPr>
                            <m:t>𝑖</m:t>
                          </m:r>
                        </m:sub>
                      </m:sSub>
                      <m:r>
                        <a:rPr lang="en-US" altLang="ko-KR" sz="1600" spc="-15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m:t>=</m:t>
                      </m:r>
                      <m:r>
                        <a:rPr lang="en-US" altLang="ko-KR" sz="1600" spc="-15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m:t>𝑍</m:t>
                      </m:r>
                      <m:sSup>
                        <m:sSupPr>
                          <m:ctrlPr>
                            <a:rPr lang="en-US" altLang="ko-KR" sz="1600" i="1" spc="-15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KoPubWorld돋움체_Pro Medium" panose="00000600000000000000" pitchFamily="50" charset="-127"/>
                              <a:cs typeface="KoPubWorld돋움체_Pro Medium" panose="00000600000000000000" pitchFamily="50" charset="-127"/>
                            </a:rPr>
                          </m:ctrlPr>
                        </m:sSupPr>
                        <m:e>
                          <m:r>
                            <a:rPr lang="en-US" altLang="ko-KR" sz="1600" spc="-15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KoPubWorld돋움체_Pro Medium" panose="00000600000000000000" pitchFamily="50" charset="-127"/>
                              <a:cs typeface="KoPubWorld돋움체_Pro Medium" panose="00000600000000000000" pitchFamily="50" charset="-127"/>
                            </a:rPr>
                            <m:t>𝑍</m:t>
                          </m:r>
                        </m:e>
                        <m:sup>
                          <m:r>
                            <a:rPr lang="en-US" altLang="ko-KR" sz="1600" spc="-15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KoPubWorld돋움체_Pro Medium" panose="00000600000000000000" pitchFamily="50" charset="-127"/>
                              <a:cs typeface="KoPubWorld돋움체_Pro Medium" panose="00000600000000000000" pitchFamily="50" charset="-127"/>
                            </a:rPr>
                            <m:t>𝑇</m:t>
                          </m:r>
                        </m:sup>
                      </m:sSup>
                      <m:r>
                        <a:rPr lang="en-US" altLang="ko-KR" sz="1600" spc="-15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altLang="ko-KR" sz="1600" spc="-15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m:t>symmetric</m:t>
                      </m:r>
                      <m:r>
                        <a:rPr lang="en-US" altLang="ko-KR" sz="1600" spc="-15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ko-KR" sz="1600" spc="-15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m:t>matrix</m:t>
                      </m:r>
                      <m:r>
                        <a:rPr lang="en-US" altLang="ko-KR" sz="1600" spc="-15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m:t>)</m:t>
                      </m:r>
                    </m:oMath>
                  </m:oMathPara>
                </a14:m>
                <a:endParaRPr lang="en-US" altLang="ko-KR" sz="1600" spc="-150" dirty="0">
                  <a:solidFill>
                    <a:sysClr val="windowText" lastClr="000000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  <a:p>
                <a:endParaRPr lang="en-US" altLang="ko-KR" sz="1600" spc="-150" dirty="0">
                  <a:solidFill>
                    <a:sysClr val="windowText" lastClr="000000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ko-KR" altLang="en-US" sz="1600" spc="-150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위와 같이 정리된 최적화 문제를 </a:t>
                </a:r>
                <a:r>
                  <a:rPr lang="ko-KR" altLang="en-US" sz="1600" spc="-150" dirty="0" err="1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라그랑지안</a:t>
                </a:r>
                <a:r>
                  <a:rPr lang="ko-KR" altLang="en-US" sz="1600" spc="-150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 함수 </a:t>
                </a:r>
                <a14:m>
                  <m:oMath xmlns:m="http://schemas.openxmlformats.org/officeDocument/2006/math">
                    <m:r>
                      <a:rPr lang="en-US" altLang="ko-KR" sz="1600" spc="-15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rPr>
                      <m:t>𝐿</m:t>
                    </m:r>
                  </m:oMath>
                </a14:m>
                <a:r>
                  <a:rPr lang="ko-KR" altLang="en-US" sz="1600" spc="-150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로 나타낼 수 있음</a:t>
                </a:r>
                <a:endParaRPr lang="en-US" altLang="ko-KR" sz="1600" spc="-150" dirty="0">
                  <a:solidFill>
                    <a:sysClr val="windowText" lastClr="000000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  <a:p>
                <a:pPr lvl="1"/>
                <a:endParaRPr lang="en-US" altLang="ko-KR" sz="1600" spc="-150" dirty="0">
                  <a:solidFill>
                    <a:sysClr val="windowText" lastClr="000000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spc="-15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m:t>𝐿</m:t>
                      </m:r>
                      <m:d>
                        <m:dPr>
                          <m:ctrlPr>
                            <a:rPr lang="en-US" altLang="ko-KR" sz="1600" i="1" spc="-15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KoPubWorld돋움체_Pro Medium" panose="00000600000000000000" pitchFamily="50" charset="-127"/>
                              <a:cs typeface="KoPubWorld돋움체_Pro Medium" panose="00000600000000000000" pitchFamily="50" charset="-127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1600" i="1" spc="-15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KoPubWorld돋움체_Pro Medium" panose="00000600000000000000" pitchFamily="50" charset="-127"/>
                                  <a:cs typeface="KoPubWorld돋움체_Pro Medium" panose="00000600000000000000" pitchFamily="50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1600" spc="-15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KoPubWorld돋움체_Pro Medium" panose="00000600000000000000" pitchFamily="50" charset="-127"/>
                                  <a:cs typeface="KoPubWorld돋움체_Pro Medium" panose="00000600000000000000" pitchFamily="50" charset="-127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ko-KR" sz="1600" spc="-15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KoPubWorld돋움체_Pro Medium" panose="00000600000000000000" pitchFamily="50" charset="-127"/>
                                  <a:cs typeface="KoPubWorld돋움체_Pro Medium" panose="00000600000000000000" pitchFamily="50" charset="-127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sz="1600" spc="-15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KoPubWorld돋움체_Pro Medium" panose="00000600000000000000" pitchFamily="50" charset="-127"/>
                              <a:cs typeface="KoPubWorld돋움체_Pro Medium" panose="00000600000000000000" pitchFamily="50" charset="-127"/>
                            </a:rPr>
                            <m:t>,</m:t>
                          </m:r>
                          <m:r>
                            <a:rPr lang="ko-KR" altLang="en-US" sz="1600" spc="-15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KoPubWorld돋움체_Pro Medium" panose="00000600000000000000" pitchFamily="50" charset="-127"/>
                              <a:cs typeface="KoPubWorld돋움체_Pro Medium" panose="00000600000000000000" pitchFamily="50" charset="-127"/>
                            </a:rPr>
                            <m:t>𝜆</m:t>
                          </m:r>
                        </m:e>
                      </m:d>
                      <m:r>
                        <a:rPr lang="en-US" altLang="ko-KR" sz="1600" spc="-15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m:t>=</m:t>
                      </m:r>
                      <m:sSup>
                        <m:sSupPr>
                          <m:ctrlPr>
                            <a:rPr lang="en-US" altLang="ko-KR" sz="1600" i="1" spc="-15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KoPubWorld돋움체_Pro Medium" panose="00000600000000000000" pitchFamily="50" charset="-127"/>
                              <a:cs typeface="KoPubWorld돋움체_Pro Medium" panose="00000600000000000000" pitchFamily="50" charset="-127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altLang="ko-KR" sz="1600" i="1" spc="-15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KoPubWorld돋움체_Pro Medium" panose="00000600000000000000" pitchFamily="50" charset="-127"/>
                                  <a:cs typeface="KoPubWorld돋움체_Pro Medium" panose="00000600000000000000" pitchFamily="50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1600" spc="-15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KoPubWorld돋움체_Pro Medium" panose="00000600000000000000" pitchFamily="50" charset="-127"/>
                                  <a:cs typeface="KoPubWorld돋움체_Pro Medium" panose="00000600000000000000" pitchFamily="50" charset="-127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ko-KR" sz="1600" spc="-15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KoPubWorld돋움체_Pro Medium" panose="00000600000000000000" pitchFamily="50" charset="-127"/>
                                  <a:cs typeface="KoPubWorld돋움체_Pro Medium" panose="00000600000000000000" pitchFamily="50" charset="-127"/>
                                </a:rPr>
                                <m:t>𝑖</m:t>
                              </m:r>
                            </m:sub>
                          </m:sSub>
                        </m:e>
                        <m:sup>
                          <m:r>
                            <a:rPr lang="en-US" altLang="ko-KR" sz="1600" spc="-15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KoPubWorld돋움체_Pro Medium" panose="00000600000000000000" pitchFamily="50" charset="-127"/>
                              <a:cs typeface="KoPubWorld돋움체_Pro Medium" panose="00000600000000000000" pitchFamily="50" charset="-127"/>
                            </a:rPr>
                            <m:t>𝑇</m:t>
                          </m:r>
                        </m:sup>
                      </m:sSup>
                      <m:sSub>
                        <m:sSubPr>
                          <m:ctrlPr>
                            <a:rPr lang="en-US" altLang="ko-KR" sz="1600" i="1" spc="-15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KoPubWorld돋움체_Pro Medium" panose="00000600000000000000" pitchFamily="50" charset="-127"/>
                              <a:cs typeface="KoPubWorld돋움체_Pro Medium" panose="00000600000000000000" pitchFamily="50" charset="-127"/>
                            </a:rPr>
                          </m:ctrlPr>
                        </m:sSubPr>
                        <m:e>
                          <m:r>
                            <a:rPr lang="en-US" altLang="ko-KR" sz="1600" spc="-15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KoPubWorld돋움체_Pro Medium" panose="00000600000000000000" pitchFamily="50" charset="-127"/>
                              <a:cs typeface="KoPubWorld돋움체_Pro Medium" panose="00000600000000000000" pitchFamily="50" charset="-127"/>
                            </a:rPr>
                            <m:t>𝐺</m:t>
                          </m:r>
                        </m:e>
                        <m:sub>
                          <m:r>
                            <a:rPr lang="en-US" altLang="ko-KR" sz="1600" spc="-15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KoPubWorld돋움체_Pro Medium" panose="00000600000000000000" pitchFamily="50" charset="-127"/>
                              <a:cs typeface="KoPubWorld돋움체_Pro Medium" panose="00000600000000000000" pitchFamily="50" charset="-127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altLang="ko-KR" sz="1600" i="1" spc="-15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KoPubWorld돋움체_Pro Medium" panose="00000600000000000000" pitchFamily="50" charset="-127"/>
                              <a:cs typeface="KoPubWorld돋움체_Pro Medium" panose="00000600000000000000" pitchFamily="50" charset="-127"/>
                            </a:rPr>
                          </m:ctrlPr>
                        </m:sSubPr>
                        <m:e>
                          <m:r>
                            <a:rPr lang="en-US" altLang="ko-KR" sz="1600" spc="-15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KoPubWorld돋움체_Pro Medium" panose="00000600000000000000" pitchFamily="50" charset="-127"/>
                              <a:cs typeface="KoPubWorld돋움체_Pro Medium" panose="00000600000000000000" pitchFamily="50" charset="-127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1600" spc="-15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KoPubWorld돋움체_Pro Medium" panose="00000600000000000000" pitchFamily="50" charset="-127"/>
                              <a:cs typeface="KoPubWorld돋움체_Pro Medium" panose="00000600000000000000" pitchFamily="50" charset="-127"/>
                            </a:rPr>
                            <m:t>𝑖</m:t>
                          </m:r>
                        </m:sub>
                      </m:sSub>
                      <m:r>
                        <a:rPr lang="en-US" altLang="ko-KR" sz="1600" spc="-15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m:t>−</m:t>
                      </m:r>
                      <m:r>
                        <a:rPr lang="ko-KR" altLang="en-US" sz="1600" spc="-15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m:t>𝜆</m:t>
                      </m:r>
                      <m:r>
                        <a:rPr lang="en-US" altLang="ko-KR" sz="1600" spc="-15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m:t>(</m:t>
                      </m:r>
                      <m:sSup>
                        <m:sSupPr>
                          <m:ctrlPr>
                            <a:rPr lang="en-US" altLang="ko-KR" sz="1600" i="1" spc="-15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KoPubWorld돋움체_Pro Medium" panose="00000600000000000000" pitchFamily="50" charset="-127"/>
                              <a:cs typeface="KoPubWorld돋움체_Pro Medium" panose="00000600000000000000" pitchFamily="50" charset="-127"/>
                            </a:rPr>
                          </m:ctrlPr>
                        </m:sSupPr>
                        <m:e>
                          <m:r>
                            <a:rPr lang="en-US" altLang="ko-KR" sz="1600" spc="-15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KoPubWorld돋움체_Pro Medium" panose="00000600000000000000" pitchFamily="50" charset="-127"/>
                              <a:cs typeface="KoPubWorld돋움체_Pro Medium" panose="00000600000000000000" pitchFamily="50" charset="-127"/>
                            </a:rPr>
                            <m:t>↿</m:t>
                          </m:r>
                        </m:e>
                        <m:sup>
                          <m:r>
                            <a:rPr lang="en-US" altLang="ko-KR" sz="1600" spc="-15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KoPubWorld돋움체_Pro Medium" panose="00000600000000000000" pitchFamily="50" charset="-127"/>
                              <a:cs typeface="KoPubWorld돋움체_Pro Medium" panose="00000600000000000000" pitchFamily="50" charset="-127"/>
                            </a:rPr>
                            <m:t>𝑇</m:t>
                          </m:r>
                        </m:sup>
                      </m:sSup>
                      <m:sSub>
                        <m:sSubPr>
                          <m:ctrlPr>
                            <a:rPr lang="en-US" altLang="ko-KR" sz="1600" i="1" spc="-15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KoPubWorld돋움체_Pro Medium" panose="00000600000000000000" pitchFamily="50" charset="-127"/>
                              <a:cs typeface="KoPubWorld돋움체_Pro Medium" panose="00000600000000000000" pitchFamily="50" charset="-127"/>
                            </a:rPr>
                          </m:ctrlPr>
                        </m:sSubPr>
                        <m:e>
                          <m:r>
                            <a:rPr lang="en-US" altLang="ko-KR" sz="1600" spc="-15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KoPubWorld돋움체_Pro Medium" panose="00000600000000000000" pitchFamily="50" charset="-127"/>
                              <a:cs typeface="KoPubWorld돋움체_Pro Medium" panose="00000600000000000000" pitchFamily="50" charset="-127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1600" spc="-15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KoPubWorld돋움체_Pro Medium" panose="00000600000000000000" pitchFamily="50" charset="-127"/>
                              <a:cs typeface="KoPubWorld돋움체_Pro Medium" panose="00000600000000000000" pitchFamily="50" charset="-127"/>
                            </a:rPr>
                            <m:t>𝑖</m:t>
                          </m:r>
                        </m:sub>
                      </m:sSub>
                      <m:r>
                        <a:rPr lang="en-US" altLang="ko-KR" sz="1600" spc="-15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m:t>−1)</m:t>
                      </m:r>
                    </m:oMath>
                  </m:oMathPara>
                </a14:m>
                <a:endParaRPr lang="en-US" altLang="ko-KR" sz="1600" spc="-150" dirty="0">
                  <a:solidFill>
                    <a:sysClr val="windowText" lastClr="000000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600" i="1" spc="-15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KoPubWorld돋움체_Pro Medium" panose="00000600000000000000" pitchFamily="50" charset="-127"/>
                              <a:cs typeface="KoPubWorld돋움체_Pro Medium" panose="00000600000000000000" pitchFamily="50" charset="-127"/>
                            </a:rPr>
                          </m:ctrlPr>
                        </m:fPr>
                        <m:num>
                          <m:r>
                            <a:rPr lang="ko-KR" altLang="en-US" sz="1600" spc="-15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KoPubWorld돋움체_Pro Medium" panose="00000600000000000000" pitchFamily="50" charset="-127"/>
                              <a:cs typeface="KoPubWorld돋움체_Pro Medium" panose="00000600000000000000" pitchFamily="50" charset="-127"/>
                            </a:rPr>
                            <m:t>𝜕</m:t>
                          </m:r>
                          <m:r>
                            <a:rPr lang="en-US" altLang="ko-KR" sz="1600" spc="-15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KoPubWorld돋움체_Pro Medium" panose="00000600000000000000" pitchFamily="50" charset="-127"/>
                              <a:cs typeface="KoPubWorld돋움체_Pro Medium" panose="00000600000000000000" pitchFamily="50" charset="-127"/>
                            </a:rPr>
                            <m:t>𝐿</m:t>
                          </m:r>
                        </m:num>
                        <m:den>
                          <m:r>
                            <a:rPr lang="ko-KR" altLang="en-US" sz="1600" spc="-15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KoPubWorld돋움체_Pro Medium" panose="00000600000000000000" pitchFamily="50" charset="-127"/>
                              <a:cs typeface="KoPubWorld돋움체_Pro Medium" panose="00000600000000000000" pitchFamily="50" charset="-127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1600" i="1" spc="-15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KoPubWorld돋움체_Pro Medium" panose="00000600000000000000" pitchFamily="50" charset="-127"/>
                                  <a:cs typeface="KoPubWorld돋움체_Pro Medium" panose="00000600000000000000" pitchFamily="50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1600" spc="-15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KoPubWorld돋움체_Pro Medium" panose="00000600000000000000" pitchFamily="50" charset="-127"/>
                                  <a:cs typeface="KoPubWorld돋움체_Pro Medium" panose="00000600000000000000" pitchFamily="50" charset="-127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ko-KR" sz="1600" spc="-15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KoPubWorld돋움체_Pro Medium" panose="00000600000000000000" pitchFamily="50" charset="-127"/>
                                  <a:cs typeface="KoPubWorld돋움체_Pro Medium" panose="00000600000000000000" pitchFamily="50" charset="-127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altLang="ko-KR" sz="1600" spc="-15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m:t>⟹ </m:t>
                      </m:r>
                      <m:sSub>
                        <m:sSubPr>
                          <m:ctrlPr>
                            <a:rPr lang="en-US" altLang="ko-KR" sz="1600" i="1" spc="-15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KoPubWorld돋움체_Pro Medium" panose="00000600000000000000" pitchFamily="50" charset="-127"/>
                              <a:cs typeface="KoPubWorld돋움체_Pro Medium" panose="00000600000000000000" pitchFamily="50" charset="-127"/>
                            </a:rPr>
                          </m:ctrlPr>
                        </m:sSubPr>
                        <m:e>
                          <m:r>
                            <a:rPr lang="en-US" altLang="ko-KR" sz="1600" spc="-15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KoPubWorld돋움체_Pro Medium" panose="00000600000000000000" pitchFamily="50" charset="-127"/>
                              <a:cs typeface="KoPubWorld돋움체_Pro Medium" panose="00000600000000000000" pitchFamily="50" charset="-127"/>
                            </a:rPr>
                            <m:t>            ∴</m:t>
                          </m:r>
                          <m:r>
                            <a:rPr lang="en-US" altLang="ko-KR" sz="1600" spc="-15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KoPubWorld돋움체_Pro Medium" panose="00000600000000000000" pitchFamily="50" charset="-127"/>
                              <a:cs typeface="KoPubWorld돋움체_Pro Medium" panose="00000600000000000000" pitchFamily="50" charset="-127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1600" spc="-15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KoPubWorld돋움체_Pro Medium" panose="00000600000000000000" pitchFamily="50" charset="-127"/>
                              <a:cs typeface="KoPubWorld돋움체_Pro Medium" panose="00000600000000000000" pitchFamily="50" charset="-127"/>
                            </a:rPr>
                            <m:t>𝑖</m:t>
                          </m:r>
                        </m:sub>
                      </m:sSub>
                      <m:r>
                        <a:rPr lang="en-US" altLang="ko-KR" sz="1600" spc="-15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m:t>=</m:t>
                      </m:r>
                      <m:f>
                        <m:fPr>
                          <m:ctrlPr>
                            <a:rPr lang="en-US" altLang="ko-KR" sz="1600" i="1" spc="-15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KoPubWorld돋움체_Pro Medium" panose="00000600000000000000" pitchFamily="50" charset="-127"/>
                              <a:cs typeface="KoPubWorld돋움체_Pro Medium" panose="00000600000000000000" pitchFamily="50" charset="-127"/>
                            </a:rPr>
                          </m:ctrlPr>
                        </m:fPr>
                        <m:num>
                          <m:r>
                            <a:rPr lang="ko-KR" altLang="en-US" sz="1600" spc="-15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KoPubWorld돋움체_Pro Medium" panose="00000600000000000000" pitchFamily="50" charset="-127"/>
                              <a:cs typeface="KoPubWorld돋움체_Pro Medium" panose="00000600000000000000" pitchFamily="50" charset="-127"/>
                            </a:rPr>
                            <m:t>𝜆</m:t>
                          </m:r>
                        </m:num>
                        <m:den>
                          <m:r>
                            <a:rPr lang="en-US" altLang="ko-KR" sz="1600" spc="-15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KoPubWorld돋움체_Pro Medium" panose="00000600000000000000" pitchFamily="50" charset="-127"/>
                              <a:cs typeface="KoPubWorld돋움체_Pro Medium" panose="00000600000000000000" pitchFamily="50" charset="-127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altLang="ko-KR" sz="1600" i="1" spc="-15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KoPubWorld돋움체_Pro Medium" panose="00000600000000000000" pitchFamily="50" charset="-127"/>
                              <a:cs typeface="KoPubWorld돋움체_Pro Medium" panose="00000600000000000000" pitchFamily="50" charset="-127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altLang="ko-KR" sz="1600" i="1" spc="-15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KoPubWorld돋움체_Pro Medium" panose="00000600000000000000" pitchFamily="50" charset="-127"/>
                                  <a:cs typeface="KoPubWorld돋움체_Pro Medium" panose="00000600000000000000" pitchFamily="50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1600" spc="-15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KoPubWorld돋움체_Pro Medium" panose="00000600000000000000" pitchFamily="50" charset="-127"/>
                                  <a:cs typeface="KoPubWorld돋움체_Pro Medium" panose="00000600000000000000" pitchFamily="50" charset="-127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altLang="ko-KR" sz="1600" spc="-15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KoPubWorld돋움체_Pro Medium" panose="00000600000000000000" pitchFamily="50" charset="-127"/>
                                  <a:cs typeface="KoPubWorld돋움체_Pro Medium" panose="00000600000000000000" pitchFamily="50" charset="-127"/>
                                </a:rPr>
                                <m:t>𝑖</m:t>
                              </m:r>
                            </m:sub>
                          </m:sSub>
                        </m:e>
                        <m:sup>
                          <m:r>
                            <a:rPr lang="en-US" altLang="ko-KR" sz="1600" spc="-15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KoPubWorld돋움체_Pro Medium" panose="00000600000000000000" pitchFamily="50" charset="-127"/>
                              <a:cs typeface="KoPubWorld돋움체_Pro Medium" panose="00000600000000000000" pitchFamily="50" charset="-127"/>
                            </a:rPr>
                            <m:t>−1</m:t>
                          </m:r>
                        </m:sup>
                      </m:sSup>
                      <m:r>
                        <a:rPr lang="en-US" altLang="ko-KR" sz="1600" spc="-15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m:t>↿</m:t>
                      </m:r>
                    </m:oMath>
                  </m:oMathPara>
                </a14:m>
                <a:endParaRPr lang="en-US" altLang="ko-KR" sz="1600" spc="-150" dirty="0">
                  <a:solidFill>
                    <a:sysClr val="windowText" lastClr="000000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77043971-8B3A-4303-BE5A-04A4E9955A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665" y="2235058"/>
                <a:ext cx="11174817" cy="417101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9066332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BFA558-6954-411C-B82C-26A3F5218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394" y="329576"/>
            <a:ext cx="9897276" cy="563554"/>
          </a:xfrm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ko-KR" dirty="0">
                <a:ln>
                  <a:solidFill>
                    <a:schemeClr val="tx2">
                      <a:lumMod val="50000"/>
                    </a:schemeClr>
                  </a:solidFill>
                </a:ln>
                <a:solidFill>
                  <a:schemeClr val="tx2">
                    <a:lumMod val="50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Dimensionality</a:t>
            </a:r>
            <a:r>
              <a:rPr lang="ko-KR" altLang="en-US" dirty="0">
                <a:ln>
                  <a:solidFill>
                    <a:schemeClr val="tx2">
                      <a:lumMod val="50000"/>
                    </a:schemeClr>
                  </a:solidFill>
                </a:ln>
                <a:solidFill>
                  <a:schemeClr val="tx2">
                    <a:lumMod val="50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dirty="0">
                <a:ln>
                  <a:solidFill>
                    <a:schemeClr val="tx2">
                      <a:lumMod val="50000"/>
                    </a:schemeClr>
                  </a:solidFill>
                </a:ln>
                <a:solidFill>
                  <a:schemeClr val="tx2">
                    <a:lumMod val="50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Reduction</a:t>
            </a:r>
            <a:endParaRPr lang="ko-KR" altLang="en-US" dirty="0">
              <a:ln>
                <a:solidFill>
                  <a:schemeClr val="tx2">
                    <a:lumMod val="50000"/>
                  </a:schemeClr>
                </a:solidFill>
              </a:ln>
              <a:solidFill>
                <a:schemeClr val="tx2">
                  <a:lumMod val="50000"/>
                </a:schemeClr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4D6CC28-E25D-4F78-A447-9A5E526BE279}"/>
                  </a:ext>
                </a:extLst>
              </p:cNvPr>
              <p:cNvSpPr txBox="1"/>
              <p:nvPr/>
            </p:nvSpPr>
            <p:spPr>
              <a:xfrm>
                <a:off x="935666" y="943166"/>
                <a:ext cx="11174818" cy="3310393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v"/>
                </a:pPr>
                <a:r>
                  <a:rPr lang="en-US" altLang="ko-KR" spc="-150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Locally Linear Embedding(LLE) – step3: </a:t>
                </a:r>
                <a:r>
                  <a:rPr lang="ko-KR" altLang="en-US" spc="-150" dirty="0" err="1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저차원</a:t>
                </a:r>
                <a:r>
                  <a:rPr lang="en-US" altLang="ko-KR" spc="-150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(d-dimensional space)</a:t>
                </a:r>
                <a:r>
                  <a:rPr lang="ko-KR" altLang="en-US" spc="-150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공간으로 매핑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600" spc="-150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Step2</a:t>
                </a:r>
                <a:r>
                  <a:rPr lang="ko-KR" altLang="en-US" sz="1600" spc="-150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에서 구한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 spc="-15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KoPubWorld돋움체_Pro Medium" panose="00000600000000000000" pitchFamily="50" charset="-127"/>
                            <a:cs typeface="KoPubWorld돋움체_Pro Medium" panose="00000600000000000000" pitchFamily="50" charset="-127"/>
                          </a:rPr>
                        </m:ctrlPr>
                      </m:sSubPr>
                      <m:e>
                        <m:r>
                          <a:rPr lang="en-US" altLang="ko-KR" sz="1600" spc="-15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KoPubWorld돋움체_Pro Medium" panose="00000600000000000000" pitchFamily="50" charset="-127"/>
                            <a:cs typeface="KoPubWorld돋움체_Pro Medium" panose="00000600000000000000" pitchFamily="50" charset="-127"/>
                          </a:rPr>
                          <m:t>𝑤</m:t>
                        </m:r>
                      </m:e>
                      <m:sub>
                        <m:r>
                          <a:rPr lang="en-US" altLang="ko-KR" sz="1600" spc="-15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KoPubWorld돋움체_Pro Medium" panose="00000600000000000000" pitchFamily="50" charset="-127"/>
                            <a:cs typeface="KoPubWorld돋움체_Pro Medium" panose="00000600000000000000" pitchFamily="50" charset="-127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ko-KR" altLang="en-US" sz="1600" spc="-150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는 지역 선형 관계</a:t>
                </a:r>
                <a:r>
                  <a:rPr lang="en-US" altLang="ko-KR" sz="1600" spc="-150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(locally linear relationship)</a:t>
                </a:r>
                <a:r>
                  <a:rPr lang="ko-KR" altLang="en-US" sz="1600" spc="-150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를 나타내며</a:t>
                </a:r>
                <a:r>
                  <a:rPr lang="en-US" altLang="ko-KR" sz="1600" spc="-150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, </a:t>
                </a:r>
                <a:r>
                  <a:rPr lang="ko-KR" altLang="en-US" sz="1600" spc="-150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이를 최대한 보존되도록 </a:t>
                </a:r>
                <a:r>
                  <a:rPr lang="ko-KR" altLang="en-US" sz="1600" spc="-150" dirty="0" err="1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저차원</a:t>
                </a:r>
                <a:r>
                  <a:rPr lang="ko-KR" altLang="en-US" sz="1600" spc="-150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 공간으로 매핑</a:t>
                </a:r>
                <a:endParaRPr lang="en-US" altLang="ko-KR" sz="1600" spc="-150" dirty="0">
                  <a:solidFill>
                    <a:sysClr val="windowText" lastClr="000000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600" spc="-150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앞서 최적화된 </a:t>
                </a:r>
                <a:r>
                  <a:rPr lang="en-US" altLang="ko-KR" sz="1600" spc="-150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W</a:t>
                </a:r>
                <a:r>
                  <a:rPr lang="ko-KR" altLang="en-US" sz="1600" spc="-150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를 통해서 </a:t>
                </a:r>
                <a:r>
                  <a:rPr lang="en-US" altLang="ko-KR" sz="1600" spc="-150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Y</a:t>
                </a:r>
                <a:r>
                  <a:rPr lang="ko-KR" altLang="en-US" sz="1600" spc="-150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를 최적화하는 문제가 됨</a:t>
                </a:r>
                <a:endParaRPr lang="en-US" altLang="ko-KR" sz="1600" spc="-150" dirty="0">
                  <a:solidFill>
                    <a:sysClr val="windowText" lastClr="000000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  <a:p>
                <a:pPr lvl="1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ko-KR" sz="1600" i="1" spc="-15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KoPubWorld돋움체_Pro Medium" panose="00000600000000000000" pitchFamily="50" charset="-127"/>
                              <a:cs typeface="KoPubWorld돋움체_Pro Medium" panose="00000600000000000000" pitchFamily="50" charset="-127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1600" spc="-15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KoPubWorld돋움체_Pro Medium" panose="00000600000000000000" pitchFamily="50" charset="-127"/>
                              <a:cs typeface="KoPubWorld돋움체_Pro Medium" panose="00000600000000000000" pitchFamily="50" charset="-127"/>
                            </a:rPr>
                            <m:t>min</m:t>
                          </m:r>
                        </m:fName>
                        <m:e>
                          <m:r>
                            <m:rPr>
                              <m:sty m:val="p"/>
                            </m:rPr>
                            <a:rPr lang="el-GR" altLang="ko-KR" sz="1600" spc="-15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KoPubWorld돋움체_Pro Medium" panose="00000600000000000000" pitchFamily="50" charset="-127"/>
                              <a:cs typeface="KoPubWorld돋움체_Pro Medium" panose="00000600000000000000" pitchFamily="50" charset="-127"/>
                            </a:rPr>
                            <m:t>Φ</m:t>
                          </m:r>
                          <m:d>
                            <m:dPr>
                              <m:ctrlPr>
                                <a:rPr lang="en-US" altLang="ko-KR" sz="1600" i="1" spc="-15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KoPubWorld돋움체_Pro Medium" panose="00000600000000000000" pitchFamily="50" charset="-127"/>
                                  <a:cs typeface="KoPubWorld돋움체_Pro Medium" panose="00000600000000000000" pitchFamily="50" charset="-127"/>
                                </a:rPr>
                              </m:ctrlPr>
                            </m:dPr>
                            <m:e>
                              <m:r>
                                <a:rPr lang="en-US" altLang="ko-KR" sz="1600" spc="-15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KoPubWorld돋움체_Pro Medium" panose="00000600000000000000" pitchFamily="50" charset="-127"/>
                                  <a:cs typeface="KoPubWorld돋움체_Pro Medium" panose="00000600000000000000" pitchFamily="50" charset="-127"/>
                                </a:rPr>
                                <m:t>𝑌</m:t>
                              </m:r>
                            </m:e>
                          </m:d>
                          <m:r>
                            <a:rPr lang="en-US" altLang="ko-KR" sz="1600" spc="-15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KoPubWorld돋움체_Pro Medium" panose="00000600000000000000" pitchFamily="50" charset="-127"/>
                              <a:cs typeface="KoPubWorld돋움체_Pro Medium" panose="00000600000000000000" pitchFamily="50" charset="-127"/>
                            </a:rPr>
                            <m:t>=</m:t>
                          </m:r>
                          <m:nary>
                            <m:naryPr>
                              <m:chr m:val="∑"/>
                              <m:ctrlPr>
                                <a:rPr lang="en-US" altLang="ko-KR" sz="1600" i="1" spc="-15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KoPubWorld돋움체_Pro Medium" panose="00000600000000000000" pitchFamily="50" charset="-127"/>
                                  <a:cs typeface="KoPubWorld돋움체_Pro Medium" panose="00000600000000000000" pitchFamily="50" charset="-127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sz="1600" spc="-15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KoPubWorld돋움체_Pro Medium" panose="00000600000000000000" pitchFamily="50" charset="-127"/>
                                  <a:cs typeface="KoPubWorld돋움체_Pro Medium" panose="00000600000000000000" pitchFamily="50" charset="-127"/>
                                </a:rPr>
                                <m:t>𝑖</m:t>
                              </m:r>
                              <m:r>
                                <a:rPr lang="en-US" altLang="ko-KR" sz="1600" spc="-15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KoPubWorld돋움체_Pro Medium" panose="00000600000000000000" pitchFamily="50" charset="-127"/>
                                  <a:cs typeface="KoPubWorld돋움체_Pro Medium" panose="00000600000000000000" pitchFamily="50" charset="-127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ko-KR" sz="1600" spc="-15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KoPubWorld돋움체_Pro Medium" panose="00000600000000000000" pitchFamily="50" charset="-127"/>
                                  <a:cs typeface="KoPubWorld돋움체_Pro Medium" panose="00000600000000000000" pitchFamily="50" charset="-127"/>
                                </a:rPr>
                                <m:t>𝑚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altLang="ko-KR" sz="1600" i="1" spc="-15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  <a:ea typeface="KoPubWorld돋움체_Pro Medium" panose="00000600000000000000" pitchFamily="50" charset="-127"/>
                                      <a:cs typeface="KoPubWorld돋움체_Pro Medium" panose="00000600000000000000" pitchFamily="50" charset="-127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altLang="ko-KR" sz="1600" i="1" spc="-15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  <a:ea typeface="KoPubWorld돋움체_Pro Medium" panose="00000600000000000000" pitchFamily="50" charset="-127"/>
                                          <a:cs typeface="KoPubWorld돋움체_Pro Medium" panose="00000600000000000000" pitchFamily="50" charset="-127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ko-KR" sz="1600" i="1" spc="-150">
                                              <a:solidFill>
                                                <a:sysClr val="windowText" lastClr="000000"/>
                                              </a:solidFill>
                                              <a:latin typeface="Cambria Math" panose="02040503050406030204" pitchFamily="18" charset="0"/>
                                              <a:ea typeface="KoPubWorld돋움체_Pro Medium" panose="00000600000000000000" pitchFamily="50" charset="-127"/>
                                              <a:cs typeface="KoPubWorld돋움체_Pro Medium" panose="00000600000000000000" pitchFamily="50" charset="-127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⃗"/>
                                              <m:ctrlPr>
                                                <a:rPr lang="en-US" altLang="ko-KR" sz="1600" i="1" spc="-150">
                                                  <a:solidFill>
                                                    <a:sysClr val="windowText" lastClr="00000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KoPubWorld돋움체_Pro Medium" panose="00000600000000000000" pitchFamily="50" charset="-127"/>
                                                  <a:cs typeface="KoPubWorld돋움체_Pro Medium" panose="00000600000000000000" pitchFamily="50" charset="-127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altLang="ko-KR" sz="1600" spc="-150">
                                                  <a:solidFill>
                                                    <a:sysClr val="windowText" lastClr="00000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KoPubWorld돋움체_Pro Medium" panose="00000600000000000000" pitchFamily="50" charset="-127"/>
                                                  <a:cs typeface="KoPubWorld돋움체_Pro Medium" panose="00000600000000000000" pitchFamily="50" charset="-127"/>
                                                </a:rPr>
                                                <m:t>𝑦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altLang="ko-KR" sz="1600" spc="-150">
                                              <a:solidFill>
                                                <a:sysClr val="windowText" lastClr="000000"/>
                                              </a:solidFill>
                                              <a:latin typeface="Cambria Math" panose="02040503050406030204" pitchFamily="18" charset="0"/>
                                              <a:ea typeface="KoPubWorld돋움체_Pro Medium" panose="00000600000000000000" pitchFamily="50" charset="-127"/>
                                              <a:cs typeface="KoPubWorld돋움체_Pro Medium" panose="00000600000000000000" pitchFamily="50" charset="-127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altLang="ko-KR" sz="1600" spc="-15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  <a:ea typeface="KoPubWorld돋움체_Pro Medium" panose="00000600000000000000" pitchFamily="50" charset="-127"/>
                                          <a:cs typeface="KoPubWorld돋움체_Pro Medium" panose="00000600000000000000" pitchFamily="50" charset="-127"/>
                                        </a:rPr>
                                        <m:t>−</m:t>
                                      </m:r>
                                      <m:nary>
                                        <m:naryPr>
                                          <m:chr m:val="∑"/>
                                          <m:limLoc m:val="subSup"/>
                                          <m:ctrlPr>
                                            <a:rPr lang="ko-KR" altLang="en-US" sz="1600" i="1" spc="-150">
                                              <a:solidFill>
                                                <a:sysClr val="windowText" lastClr="000000"/>
                                              </a:solidFill>
                                              <a:latin typeface="Cambria Math" panose="02040503050406030204" pitchFamily="18" charset="0"/>
                                              <a:ea typeface="KoPubWorld돋움체_Pro Medium" panose="00000600000000000000" pitchFamily="50" charset="-127"/>
                                              <a:cs typeface="KoPubWorld돋움체_Pro Medium" panose="00000600000000000000" pitchFamily="50" charset="-127"/>
                                            </a:rPr>
                                          </m:ctrlPr>
                                        </m:naryPr>
                                        <m:sub>
                                          <m:eqArr>
                                            <m:eqArrPr>
                                              <m:ctrlPr>
                                                <a:rPr lang="en-US" altLang="ko-KR" sz="1600" i="1" spc="-150">
                                                  <a:solidFill>
                                                    <a:sysClr val="windowText" lastClr="00000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KoPubWorld돋움체_Pro Medium" panose="00000600000000000000" pitchFamily="50" charset="-127"/>
                                                  <a:cs typeface="KoPubWorld돋움체_Pro Medium" panose="00000600000000000000" pitchFamily="50" charset="-127"/>
                                                </a:rPr>
                                              </m:ctrlPr>
                                            </m:eqArrPr>
                                            <m:e>
                                              <m:r>
                                                <m:rPr>
                                                  <m:brk m:alnAt="25"/>
                                                </m:rPr>
                                                <a:rPr lang="en-US" altLang="ko-KR" sz="1600" spc="-150">
                                                  <a:solidFill>
                                                    <a:sysClr val="windowText" lastClr="00000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KoPubWorld돋움체_Pro Medium" panose="00000600000000000000" pitchFamily="50" charset="-127"/>
                                                  <a:cs typeface="KoPubWorld돋움체_Pro Medium" panose="00000600000000000000" pitchFamily="50" charset="-127"/>
                                                </a:rPr>
                                                <m:t>𝑗</m:t>
                                              </m:r>
                                              <m:r>
                                                <a:rPr lang="en-US" altLang="ko-KR" sz="1600" spc="-150">
                                                  <a:solidFill>
                                                    <a:sysClr val="windowText" lastClr="00000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KoPubWorld돋움체_Pro Medium" panose="00000600000000000000" pitchFamily="50" charset="-127"/>
                                                  <a:cs typeface="KoPubWorld돋움체_Pro Medium" panose="00000600000000000000" pitchFamily="50" charset="-127"/>
                                                </a:rPr>
                                                <m:t>=1,</m:t>
                                              </m:r>
                                            </m:e>
                                            <m:e>
                                              <m:r>
                                                <a:rPr lang="en-US" altLang="ko-KR" sz="1600" spc="-150">
                                                  <a:solidFill>
                                                    <a:sysClr val="windowText" lastClr="00000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KoPubWorld돋움체_Pro Medium" panose="00000600000000000000" pitchFamily="50" charset="-127"/>
                                                  <a:cs typeface="KoPubWorld돋움체_Pro Medium" panose="00000600000000000000" pitchFamily="50" charset="-127"/>
                                                </a:rPr>
                                                <m:t>𝑗</m:t>
                                              </m:r>
                                              <m:r>
                                                <a:rPr lang="en-US" altLang="ko-KR" sz="1600" spc="-150">
                                                  <a:solidFill>
                                                    <a:sysClr val="windowText" lastClr="00000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KoPubWorld돋움체_Pro Medium" panose="00000600000000000000" pitchFamily="50" charset="-127"/>
                                                  <a:cs typeface="KoPubWorld돋움체_Pro Medium" panose="00000600000000000000" pitchFamily="50" charset="-127"/>
                                                </a:rPr>
                                                <m:t>≠</m:t>
                                              </m:r>
                                              <m:r>
                                                <a:rPr lang="en-US" altLang="ko-KR" sz="1600" spc="-150">
                                                  <a:solidFill>
                                                    <a:sysClr val="windowText" lastClr="00000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KoPubWorld돋움체_Pro Medium" panose="00000600000000000000" pitchFamily="50" charset="-127"/>
                                                  <a:cs typeface="KoPubWorld돋움체_Pro Medium" panose="00000600000000000000" pitchFamily="50" charset="-127"/>
                                                </a:rPr>
                                                <m:t>𝑖</m:t>
                                              </m:r>
                                            </m:e>
                                          </m:eqArr>
                                        </m:sub>
                                        <m:sup>
                                          <m:r>
                                            <a:rPr lang="en-US" altLang="ko-KR" sz="1600" spc="-150">
                                              <a:solidFill>
                                                <a:sysClr val="windowText" lastClr="000000"/>
                                              </a:solidFill>
                                              <a:latin typeface="Cambria Math" panose="02040503050406030204" pitchFamily="18" charset="0"/>
                                              <a:ea typeface="KoPubWorld돋움체_Pro Medium" panose="00000600000000000000" pitchFamily="50" charset="-127"/>
                                              <a:cs typeface="KoPubWorld돋움체_Pro Medium" panose="00000600000000000000" pitchFamily="50" charset="-127"/>
                                            </a:rPr>
                                            <m:t>𝑘</m:t>
                                          </m:r>
                                        </m:sup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ko-KR" sz="1600" i="1" spc="-150">
                                                  <a:solidFill>
                                                    <a:sysClr val="windowText" lastClr="00000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KoPubWorld돋움체_Pro Medium" panose="00000600000000000000" pitchFamily="50" charset="-127"/>
                                                  <a:cs typeface="KoPubWorld돋움체_Pro Medium" panose="00000600000000000000" pitchFamily="50" charset="-127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ko-KR" sz="1600" spc="-150">
                                                  <a:solidFill>
                                                    <a:sysClr val="windowText" lastClr="00000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KoPubWorld돋움체_Pro Medium" panose="00000600000000000000" pitchFamily="50" charset="-127"/>
                                                  <a:cs typeface="KoPubWorld돋움체_Pro Medium" panose="00000600000000000000" pitchFamily="50" charset="-127"/>
                                                </a:rPr>
                                                <m:t>𝑤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sz="1600" spc="-150">
                                                  <a:solidFill>
                                                    <a:sysClr val="windowText" lastClr="00000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KoPubWorld돋움체_Pro Medium" panose="00000600000000000000" pitchFamily="50" charset="-127"/>
                                                  <a:cs typeface="KoPubWorld돋움체_Pro Medium" panose="00000600000000000000" pitchFamily="50" charset="-127"/>
                                                </a:rPr>
                                                <m:t>𝑖𝑗</m:t>
                                              </m:r>
                                            </m:sub>
                                          </m:sSub>
                                        </m:e>
                                      </m:nary>
                                      <m:sSub>
                                        <m:sSubPr>
                                          <m:ctrlPr>
                                            <a:rPr lang="en-US" altLang="ko-KR" sz="1600" i="1" spc="-150">
                                              <a:solidFill>
                                                <a:sysClr val="windowText" lastClr="000000"/>
                                              </a:solidFill>
                                              <a:latin typeface="Cambria Math" panose="02040503050406030204" pitchFamily="18" charset="0"/>
                                              <a:ea typeface="KoPubWorld돋움체_Pro Medium" panose="00000600000000000000" pitchFamily="50" charset="-127"/>
                                              <a:cs typeface="KoPubWorld돋움체_Pro Medium" panose="00000600000000000000" pitchFamily="50" charset="-127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⃗"/>
                                              <m:ctrlPr>
                                                <a:rPr lang="en-US" altLang="ko-KR" sz="1600" i="1" spc="-150">
                                                  <a:solidFill>
                                                    <a:sysClr val="windowText" lastClr="00000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KoPubWorld돋움체_Pro Medium" panose="00000600000000000000" pitchFamily="50" charset="-127"/>
                                                  <a:cs typeface="KoPubWorld돋움체_Pro Medium" panose="00000600000000000000" pitchFamily="50" charset="-127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altLang="ko-KR" sz="1600" spc="-150">
                                                  <a:solidFill>
                                                    <a:sysClr val="windowText" lastClr="00000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KoPubWorld돋움체_Pro Medium" panose="00000600000000000000" pitchFamily="50" charset="-127"/>
                                                  <a:cs typeface="KoPubWorld돋움체_Pro Medium" panose="00000600000000000000" pitchFamily="50" charset="-127"/>
                                                </a:rPr>
                                                <m:t>𝑦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altLang="ko-KR" sz="1600" spc="-150">
                                              <a:solidFill>
                                                <a:sysClr val="windowText" lastClr="000000"/>
                                              </a:solidFill>
                                              <a:latin typeface="Cambria Math" panose="02040503050406030204" pitchFamily="18" charset="0"/>
                                              <a:ea typeface="KoPubWorld돋움체_Pro Medium" panose="00000600000000000000" pitchFamily="50" charset="-127"/>
                                              <a:cs typeface="KoPubWorld돋움체_Pro Medium" panose="00000600000000000000" pitchFamily="50" charset="-127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altLang="ko-KR" sz="1600" spc="-15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  <a:ea typeface="KoPubWorld돋움체_Pro Medium" panose="00000600000000000000" pitchFamily="50" charset="-127"/>
                                      <a:cs typeface="KoPubWorld돋움체_Pro Medium" panose="00000600000000000000" pitchFamily="50" charset="-127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func>
                      <m:r>
                        <a:rPr lang="en-US" altLang="ko-KR" sz="1600" spc="-15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m:t>                                    </m:t>
                      </m:r>
                      <m:r>
                        <a:rPr lang="en-US" altLang="ko-KR" sz="1600" spc="-15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m:t>𝑠</m:t>
                      </m:r>
                      <m:r>
                        <a:rPr lang="en-US" altLang="ko-KR" sz="1600" spc="-15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m:t>.</m:t>
                      </m:r>
                      <m:r>
                        <a:rPr lang="en-US" altLang="ko-KR" sz="1600" spc="-15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m:t>𝑡</m:t>
                      </m:r>
                      <m:r>
                        <a:rPr lang="en-US" altLang="ko-KR" sz="1600" spc="-15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m:t>.  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1600" i="1" spc="-15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KoPubWorld돋움체_Pro Medium" panose="00000600000000000000" pitchFamily="50" charset="-127"/>
                              <a:cs typeface="KoPubWorld돋움체_Pro Medium" panose="00000600000000000000" pitchFamily="50" charset="-127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1600" i="1" spc="-15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KoPubWorld돋움체_Pro Medium" panose="00000600000000000000" pitchFamily="50" charset="-127"/>
                                  <a:cs typeface="KoPubWorld돋움체_Pro Medium" panose="00000600000000000000" pitchFamily="50" charset="-127"/>
                                </a:rPr>
                              </m:ctrlPr>
                            </m:eqArrPr>
                            <m:e>
                              <m:f>
                                <m:fPr>
                                  <m:ctrlPr>
                                    <a:rPr lang="en-US" altLang="ko-KR" sz="1600" i="1" spc="-15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  <a:ea typeface="KoPubWorld돋움체_Pro Medium" panose="00000600000000000000" pitchFamily="50" charset="-127"/>
                                      <a:cs typeface="KoPubWorld돋움체_Pro Medium" panose="00000600000000000000" pitchFamily="50" charset="-127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sz="1600" spc="-15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  <a:ea typeface="KoPubWorld돋움체_Pro Medium" panose="00000600000000000000" pitchFamily="50" charset="-127"/>
                                      <a:cs typeface="KoPubWorld돋움체_Pro Medium" panose="00000600000000000000" pitchFamily="50" charset="-127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ko-KR" sz="1600" spc="-15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  <a:ea typeface="KoPubWorld돋움체_Pro Medium" panose="00000600000000000000" pitchFamily="50" charset="-127"/>
                                      <a:cs typeface="KoPubWorld돋움체_Pro Medium" panose="00000600000000000000" pitchFamily="50" charset="-127"/>
                                    </a:rPr>
                                    <m:t>𝑚</m:t>
                                  </m:r>
                                </m:den>
                              </m:f>
                              <m:nary>
                                <m:naryPr>
                                  <m:chr m:val="∑"/>
                                  <m:limLoc m:val="subSup"/>
                                  <m:ctrlPr>
                                    <a:rPr lang="en-US" altLang="ko-KR" sz="1600" i="1" spc="-15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  <a:ea typeface="KoPubWorld돋움체_Pro Medium" panose="00000600000000000000" pitchFamily="50" charset="-127"/>
                                      <a:cs typeface="KoPubWorld돋움체_Pro Medium" panose="00000600000000000000" pitchFamily="50" charset="-127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5"/>
                                    </m:rPr>
                                    <a:rPr lang="en-US" altLang="ko-KR" sz="1600" spc="-15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  <a:ea typeface="KoPubWorld돋움체_Pro Medium" panose="00000600000000000000" pitchFamily="50" charset="-127"/>
                                      <a:cs typeface="KoPubWorld돋움체_Pro Medium" panose="00000600000000000000" pitchFamily="50" charset="-127"/>
                                    </a:rPr>
                                    <m:t>𝑖</m:t>
                                  </m:r>
                                  <m:r>
                                    <a:rPr lang="en-US" altLang="ko-KR" sz="1600" spc="-15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  <a:ea typeface="KoPubWorld돋움체_Pro Medium" panose="00000600000000000000" pitchFamily="50" charset="-127"/>
                                      <a:cs typeface="KoPubWorld돋움체_Pro Medium" panose="00000600000000000000" pitchFamily="50" charset="-127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altLang="ko-KR" sz="1600" spc="-15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  <a:ea typeface="KoPubWorld돋움체_Pro Medium" panose="00000600000000000000" pitchFamily="50" charset="-127"/>
                                      <a:cs typeface="KoPubWorld돋움체_Pro Medium" panose="00000600000000000000" pitchFamily="50" charset="-127"/>
                                    </a:rPr>
                                    <m:t>𝑚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altLang="ko-KR" sz="1600" i="1" spc="-15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  <a:ea typeface="KoPubWorld돋움체_Pro Medium" panose="00000600000000000000" pitchFamily="50" charset="-127"/>
                                          <a:cs typeface="KoPubWorld돋움체_Pro Medium" panose="00000600000000000000" pitchFamily="50" charset="-127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altLang="ko-KR" sz="1600" i="1" spc="-150">
                                              <a:solidFill>
                                                <a:sysClr val="windowText" lastClr="000000"/>
                                              </a:solidFill>
                                              <a:latin typeface="Cambria Math" panose="02040503050406030204" pitchFamily="18" charset="0"/>
                                              <a:ea typeface="KoPubWorld돋움체_Pro Medium" panose="00000600000000000000" pitchFamily="50" charset="-127"/>
                                              <a:cs typeface="KoPubWorld돋움체_Pro Medium" panose="00000600000000000000" pitchFamily="50" charset="-127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ko-KR" sz="1600" spc="-150">
                                              <a:solidFill>
                                                <a:sysClr val="windowText" lastClr="000000"/>
                                              </a:solidFill>
                                              <a:latin typeface="Cambria Math" panose="02040503050406030204" pitchFamily="18" charset="0"/>
                                              <a:ea typeface="KoPubWorld돋움체_Pro Medium" panose="00000600000000000000" pitchFamily="50" charset="-127"/>
                                              <a:cs typeface="KoPubWorld돋움체_Pro Medium" panose="00000600000000000000" pitchFamily="50" charset="-127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altLang="ko-KR" sz="1600" spc="-15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  <a:ea typeface="KoPubWorld돋움체_Pro Medium" panose="00000600000000000000" pitchFamily="50" charset="-127"/>
                                          <a:cs typeface="KoPubWorld돋움체_Pro Medium" panose="00000600000000000000" pitchFamily="50" charset="-127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nary>
                              <m:r>
                                <a:rPr lang="en-US" altLang="ko-KR" sz="1600" spc="-15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KoPubWorld돋움체_Pro Medium" panose="00000600000000000000" pitchFamily="50" charset="-127"/>
                                  <a:cs typeface="KoPubWorld돋움체_Pro Medium" panose="00000600000000000000" pitchFamily="50" charset="-127"/>
                                </a:rPr>
                                <m:t>=0⟹</m:t>
                              </m:r>
                              <m:sSub>
                                <m:sSubPr>
                                  <m:ctrlPr>
                                    <a:rPr lang="en-US" altLang="ko-KR" sz="1600" i="1" spc="-15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  <a:ea typeface="KoPubWorld돋움체_Pro Medium" panose="00000600000000000000" pitchFamily="50" charset="-127"/>
                                      <a:cs typeface="KoPubWorld돋움체_Pro Medium" panose="00000600000000000000" pitchFamily="50" charset="-127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altLang="ko-KR" sz="1600" i="1" spc="-15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  <a:ea typeface="KoPubWorld돋움체_Pro Medium" panose="00000600000000000000" pitchFamily="50" charset="-127"/>
                                          <a:cs typeface="KoPubWorld돋움체_Pro Medium" panose="00000600000000000000" pitchFamily="50" charset="-127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ko-KR" sz="1600" spc="-15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  <a:ea typeface="KoPubWorld돋움체_Pro Medium" panose="00000600000000000000" pitchFamily="50" charset="-127"/>
                                          <a:cs typeface="KoPubWorld돋움체_Pro Medium" panose="00000600000000000000" pitchFamily="50" charset="-127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ko-KR" sz="1600" spc="-15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  <a:ea typeface="KoPubWorld돋움체_Pro Medium" panose="00000600000000000000" pitchFamily="50" charset="-127"/>
                                      <a:cs typeface="KoPubWorld돋움체_Pro Medium" panose="00000600000000000000" pitchFamily="50" charset="-127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altLang="ko-KR" sz="1600" spc="-15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KoPubWorld돋움체_Pro Medium" panose="00000600000000000000" pitchFamily="50" charset="-127"/>
                                  <a:cs typeface="KoPubWorld돋움체_Pro Medium" panose="00000600000000000000" pitchFamily="50" charset="-127"/>
                                </a:rPr>
                                <m:t> </m:t>
                              </m:r>
                              <m:r>
                                <a:rPr lang="en-US" altLang="ko-KR" sz="1600" spc="-15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KoPubWorld돋움체_Pro Medium" panose="00000600000000000000" pitchFamily="50" charset="-127"/>
                                  <a:cs typeface="KoPubWorld돋움체_Pro Medium" panose="00000600000000000000" pitchFamily="50" charset="-127"/>
                                </a:rPr>
                                <m:t>𝑚𝑒𝑎𝑛𝑠</m:t>
                              </m:r>
                              <m:r>
                                <a:rPr lang="en-US" altLang="ko-KR" sz="1600" spc="-15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KoPubWorld돋움체_Pro Medium" panose="00000600000000000000" pitchFamily="50" charset="-127"/>
                                  <a:cs typeface="KoPubWorld돋움체_Pro Medium" panose="00000600000000000000" pitchFamily="50" charset="-127"/>
                                </a:rPr>
                                <m:t> :0</m:t>
                              </m:r>
                            </m:e>
                            <m:e>
                              <m:r>
                                <a:rPr lang="en-US" altLang="ko-KR" sz="1600" spc="-15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KoPubWorld돋움체_Pro Medium" panose="00000600000000000000" pitchFamily="50" charset="-127"/>
                                  <a:cs typeface="KoPubWorld돋움체_Pro Medium" panose="00000600000000000000" pitchFamily="50" charset="-127"/>
                                </a:rPr>
                                <m:t>               </m:t>
                              </m:r>
                              <m:f>
                                <m:fPr>
                                  <m:ctrlPr>
                                    <a:rPr lang="en-US" altLang="ko-KR" sz="1600" i="1" spc="-15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  <a:ea typeface="KoPubWorld돋움체_Pro Medium" panose="00000600000000000000" pitchFamily="50" charset="-127"/>
                                      <a:cs typeface="KoPubWorld돋움체_Pro Medium" panose="00000600000000000000" pitchFamily="50" charset="-127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sz="1600" spc="-15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  <a:ea typeface="KoPubWorld돋움체_Pro Medium" panose="00000600000000000000" pitchFamily="50" charset="-127"/>
                                      <a:cs typeface="KoPubWorld돋움체_Pro Medium" panose="00000600000000000000" pitchFamily="50" charset="-127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ko-KR" sz="1600" spc="-15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  <a:ea typeface="KoPubWorld돋움체_Pro Medium" panose="00000600000000000000" pitchFamily="50" charset="-127"/>
                                      <a:cs typeface="KoPubWorld돋움체_Pro Medium" panose="00000600000000000000" pitchFamily="50" charset="-127"/>
                                    </a:rPr>
                                    <m:t>𝑚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lang="en-US" altLang="ko-KR" sz="1600" i="1" spc="-15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  <a:ea typeface="KoPubWorld돋움체_Pro Medium" panose="00000600000000000000" pitchFamily="50" charset="-127"/>
                                      <a:cs typeface="KoPubWorld돋움체_Pro Medium" panose="00000600000000000000" pitchFamily="50" charset="-127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600" spc="-15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  <a:ea typeface="KoPubWorld돋움체_Pro Medium" panose="00000600000000000000" pitchFamily="50" charset="-127"/>
                                      <a:cs typeface="KoPubWorld돋움체_Pro Medium" panose="00000600000000000000" pitchFamily="50" charset="-127"/>
                                    </a:rPr>
                                    <m:t>𝑌</m:t>
                                  </m:r>
                                </m:e>
                                <m:sup>
                                  <m:r>
                                    <a:rPr lang="en-US" altLang="ko-KR" sz="1600" spc="-15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  <a:ea typeface="KoPubWorld돋움체_Pro Medium" panose="00000600000000000000" pitchFamily="50" charset="-127"/>
                                      <a:cs typeface="KoPubWorld돋움체_Pro Medium" panose="00000600000000000000" pitchFamily="50" charset="-127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altLang="ko-KR" sz="1600" spc="-15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KoPubWorld돋움체_Pro Medium" panose="00000600000000000000" pitchFamily="50" charset="-127"/>
                                  <a:cs typeface="KoPubWorld돋움체_Pro Medium" panose="00000600000000000000" pitchFamily="50" charset="-127"/>
                                </a:rPr>
                                <m:t>𝑌</m:t>
                              </m:r>
                              <m:r>
                                <a:rPr lang="en-US" altLang="ko-KR" sz="1600" spc="-15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KoPubWorld돋움체_Pro Medium" panose="00000600000000000000" pitchFamily="50" charset="-127"/>
                                  <a:cs typeface="KoPubWorld돋움체_Pro Medium" panose="00000600000000000000" pitchFamily="50" charset="-127"/>
                                </a:rPr>
                                <m:t>=</m:t>
                              </m:r>
                              <m:r>
                                <m:rPr>
                                  <m:sty m:val="p"/>
                                </m:rPr>
                                <a:rPr lang="el-GR" altLang="ko-KR" sz="1600" spc="-15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KoPubWorld돋움체_Pro Medium" panose="00000600000000000000" pitchFamily="50" charset="-127"/>
                                  <a:cs typeface="KoPubWorld돋움체_Pro Medium" panose="00000600000000000000" pitchFamily="50" charset="-127"/>
                                </a:rPr>
                                <m:t>Ι</m:t>
                              </m:r>
                              <m:r>
                                <a:rPr lang="en-US" altLang="ko-KR" sz="1600" spc="-15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KoPubWorld돋움체_Pro Medium" panose="00000600000000000000" pitchFamily="50" charset="-127"/>
                                  <a:cs typeface="KoPubWorld돋움체_Pro Medium" panose="00000600000000000000" pitchFamily="50" charset="-127"/>
                                </a:rPr>
                                <m:t>  ⟹</m:t>
                              </m:r>
                              <m:r>
                                <a:rPr lang="en-US" altLang="ko-KR" sz="1600" spc="-15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KoPubWorld돋움체_Pro Medium" panose="00000600000000000000" pitchFamily="50" charset="-127"/>
                                  <a:cs typeface="KoPubWorld돋움체_Pro Medium" panose="00000600000000000000" pitchFamily="50" charset="-127"/>
                                </a:rPr>
                                <m:t>𝑐𝑜𝑣𝑎𝑟𝑖𝑎𝑛𝑐𝑒</m:t>
                              </m:r>
                              <m:r>
                                <a:rPr lang="en-US" altLang="ko-KR" sz="1600" spc="-15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KoPubWorld돋움체_Pro Medium" panose="00000600000000000000" pitchFamily="50" charset="-127"/>
                                  <a:cs typeface="KoPubWorld돋움체_Pro Medium" panose="00000600000000000000" pitchFamily="50" charset="-127"/>
                                </a:rPr>
                                <m:t>:</m:t>
                              </m:r>
                              <m:r>
                                <a:rPr lang="en-US" altLang="ko-KR" sz="1600" spc="-15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KoPubWorld돋움체_Pro Medium" panose="00000600000000000000" pitchFamily="50" charset="-127"/>
                                  <a:cs typeface="KoPubWorld돋움체_Pro Medium" panose="00000600000000000000" pitchFamily="50" charset="-127"/>
                                </a:rPr>
                                <m:t>𝑖𝑑𝑒𝑛𝑡𝑖𝑡𝑦</m:t>
                              </m:r>
                              <m:r>
                                <a:rPr lang="en-US" altLang="ko-KR" sz="1600" spc="-15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KoPubWorld돋움체_Pro Medium" panose="00000600000000000000" pitchFamily="50" charset="-127"/>
                                  <a:cs typeface="KoPubWorld돋움체_Pro Medium" panose="00000600000000000000" pitchFamily="50" charset="-127"/>
                                </a:rPr>
                                <m:t> </m:t>
                              </m:r>
                              <m:r>
                                <a:rPr lang="en-US" altLang="ko-KR" sz="1600" spc="-15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KoPubWorld돋움체_Pro Medium" panose="00000600000000000000" pitchFamily="50" charset="-127"/>
                                  <a:cs typeface="KoPubWorld돋움체_Pro Medium" panose="00000600000000000000" pitchFamily="50" charset="-127"/>
                                </a:rPr>
                                <m:t>𝑚𝑎𝑡𝑟𝑖𝑥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br>
                  <a:rPr lang="en-US" altLang="ko-KR" sz="1600" spc="-150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</a:br>
                <a:r>
                  <a:rPr lang="en-US" altLang="ko-KR" sz="1600" spc="-150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                                          </a:t>
                </a:r>
                <a14:m>
                  <m:oMath xmlns:m="http://schemas.openxmlformats.org/officeDocument/2006/math">
                    <m:r>
                      <a:rPr lang="en-US" altLang="ko-KR" sz="1600" spc="-15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rPr>
                      <m:t>=</m:t>
                    </m:r>
                    <m:sSup>
                      <m:sSupPr>
                        <m:ctrlPr>
                          <a:rPr lang="en-US" altLang="ko-KR" sz="1600" i="1" spc="-15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KoPubWorld돋움체_Pro Medium" panose="00000600000000000000" pitchFamily="50" charset="-127"/>
                            <a:cs typeface="KoPubWorld돋움체_Pro Medium" panose="00000600000000000000" pitchFamily="50" charset="-127"/>
                          </a:rPr>
                        </m:ctrlPr>
                      </m:sSupPr>
                      <m:e>
                        <m:r>
                          <a:rPr lang="en-US" altLang="ko-KR" sz="1600" spc="-15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KoPubWorld돋움체_Pro Medium" panose="00000600000000000000" pitchFamily="50" charset="-127"/>
                            <a:cs typeface="KoPubWorld돋움체_Pro Medium" panose="00000600000000000000" pitchFamily="50" charset="-127"/>
                          </a:rPr>
                          <m:t>𝑌</m:t>
                        </m:r>
                      </m:e>
                      <m:sup>
                        <m:r>
                          <a:rPr lang="en-US" altLang="ko-KR" sz="1600" spc="-15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KoPubWorld돋움체_Pro Medium" panose="00000600000000000000" pitchFamily="50" charset="-127"/>
                            <a:cs typeface="KoPubWorld돋움체_Pro Medium" panose="00000600000000000000" pitchFamily="50" charset="-127"/>
                          </a:rPr>
                          <m:t>𝑇</m:t>
                        </m:r>
                      </m:sup>
                    </m:sSup>
                    <m:r>
                      <a:rPr lang="en-US" altLang="ko-KR" sz="1600" spc="-15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rPr>
                      <m:t>𝑀𝑌</m:t>
                    </m:r>
                  </m:oMath>
                </a14:m>
                <a:endParaRPr lang="en-US" altLang="ko-KR" sz="1600" spc="-150" dirty="0">
                  <a:solidFill>
                    <a:sysClr val="windowText" lastClr="000000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4D6CC28-E25D-4F78-A447-9A5E526BE2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666" y="943166"/>
                <a:ext cx="11174818" cy="3310393"/>
              </a:xfrm>
              <a:prstGeom prst="rect">
                <a:avLst/>
              </a:prstGeom>
              <a:blipFill>
                <a:blip r:embed="rId3"/>
                <a:stretch>
                  <a:fillRect l="-32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39513DE5-C05D-432A-8B34-7A41999C604C}"/>
                  </a:ext>
                </a:extLst>
              </p:cNvPr>
              <p:cNvSpPr txBox="1"/>
              <p:nvPr/>
            </p:nvSpPr>
            <p:spPr>
              <a:xfrm>
                <a:off x="1017183" y="4400380"/>
                <a:ext cx="11174817" cy="145751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endParaRPr lang="en-US" altLang="ko-KR" sz="1600" spc="-150" dirty="0">
                  <a:solidFill>
                    <a:sysClr val="windowText" lastClr="000000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ko-KR" altLang="en-US" sz="1600" spc="-150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위와 같이 정리된 최적화 문제를 </a:t>
                </a:r>
                <a:r>
                  <a:rPr lang="ko-KR" altLang="en-US" sz="1600" spc="-150" dirty="0" err="1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라그랑지안</a:t>
                </a:r>
                <a:r>
                  <a:rPr lang="ko-KR" altLang="en-US" sz="1600" spc="-150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 함수 </a:t>
                </a:r>
                <a14:m>
                  <m:oMath xmlns:m="http://schemas.openxmlformats.org/officeDocument/2006/math">
                    <m:r>
                      <a:rPr lang="en-US" altLang="ko-KR" sz="1600" spc="-15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rPr>
                      <m:t>𝐿</m:t>
                    </m:r>
                  </m:oMath>
                </a14:m>
                <a:r>
                  <a:rPr lang="ko-KR" altLang="en-US" sz="1600" spc="-150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로 나타낼 수 있음</a:t>
                </a:r>
                <a:endParaRPr lang="en-US" altLang="ko-KR" sz="1600" spc="-150" dirty="0">
                  <a:solidFill>
                    <a:sysClr val="windowText" lastClr="000000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  <a:p>
                <a:pPr lvl="1"/>
                <a:endParaRPr lang="en-US" altLang="ko-KR" sz="1600" spc="-150" dirty="0">
                  <a:solidFill>
                    <a:sysClr val="windowText" lastClr="000000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spc="-15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m:t>𝐿</m:t>
                      </m:r>
                      <m:d>
                        <m:dPr>
                          <m:ctrlPr>
                            <a:rPr lang="en-US" altLang="ko-KR" sz="1600" i="1" spc="-15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KoPubWorld돋움체_Pro Medium" panose="00000600000000000000" pitchFamily="50" charset="-127"/>
                              <a:cs typeface="KoPubWorld돋움체_Pro Medium" panose="00000600000000000000" pitchFamily="50" charset="-127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1600" i="1" spc="-15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KoPubWorld돋움체_Pro Medium" panose="00000600000000000000" pitchFamily="50" charset="-127"/>
                                  <a:cs typeface="KoPubWorld돋움체_Pro Medium" panose="00000600000000000000" pitchFamily="50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1600" spc="-15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KoPubWorld돋움체_Pro Medium" panose="00000600000000000000" pitchFamily="50" charset="-127"/>
                                  <a:cs typeface="KoPubWorld돋움체_Pro Medium" panose="00000600000000000000" pitchFamily="50" charset="-127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ko-KR" sz="1600" spc="-15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KoPubWorld돋움체_Pro Medium" panose="00000600000000000000" pitchFamily="50" charset="-127"/>
                                  <a:cs typeface="KoPubWorld돋움체_Pro Medium" panose="00000600000000000000" pitchFamily="50" charset="-127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sz="1600" spc="-15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KoPubWorld돋움체_Pro Medium" panose="00000600000000000000" pitchFamily="50" charset="-127"/>
                              <a:cs typeface="KoPubWorld돋움체_Pro Medium" panose="00000600000000000000" pitchFamily="50" charset="-127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l-GR" altLang="ko-KR" sz="1600" spc="-15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KoPubWorld돋움체_Pro Medium" panose="00000600000000000000" pitchFamily="50" charset="-127"/>
                              <a:cs typeface="KoPubWorld돋움체_Pro Medium" panose="00000600000000000000" pitchFamily="50" charset="-127"/>
                            </a:rPr>
                            <m:t>α</m:t>
                          </m:r>
                        </m:e>
                      </m:d>
                      <m:r>
                        <a:rPr lang="en-US" altLang="ko-KR" sz="1600" spc="-15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m:t>=</m:t>
                      </m:r>
                      <m:sSup>
                        <m:sSupPr>
                          <m:ctrlPr>
                            <a:rPr lang="en-US" altLang="ko-KR" sz="1600" i="1" spc="-15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KoPubWorld돋움체_Pro Medium" panose="00000600000000000000" pitchFamily="50" charset="-127"/>
                              <a:cs typeface="KoPubWorld돋움체_Pro Medium" panose="00000600000000000000" pitchFamily="50" charset="-127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ko-KR" sz="1600" spc="-15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KoPubWorld돋움체_Pro Medium" panose="00000600000000000000" pitchFamily="50" charset="-127"/>
                              <a:cs typeface="KoPubWorld돋움체_Pro Medium" panose="00000600000000000000" pitchFamily="50" charset="-127"/>
                            </a:rPr>
                            <m:t>Y</m:t>
                          </m:r>
                        </m:e>
                        <m:sup>
                          <m:r>
                            <a:rPr lang="en-US" altLang="ko-KR" sz="1600" spc="-15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KoPubWorld돋움체_Pro Medium" panose="00000600000000000000" pitchFamily="50" charset="-127"/>
                              <a:cs typeface="KoPubWorld돋움체_Pro Medium" panose="00000600000000000000" pitchFamily="50" charset="-127"/>
                            </a:rPr>
                            <m:t>𝑇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 altLang="ko-KR" sz="1600" spc="-15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m:t>MY</m:t>
                      </m:r>
                      <m:r>
                        <a:rPr lang="en-US" altLang="ko-KR" sz="1600" spc="-15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l-GR" altLang="ko-KR" sz="1600" spc="-15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m:t>α</m:t>
                      </m:r>
                      <m:r>
                        <a:rPr lang="en-US" altLang="ko-KR" sz="1600" spc="-15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m:t>(</m:t>
                      </m:r>
                      <m:sSup>
                        <m:sSupPr>
                          <m:ctrlPr>
                            <a:rPr lang="en-US" altLang="ko-KR" sz="1600" i="1" spc="-15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KoPubWorld돋움체_Pro Medium" panose="00000600000000000000" pitchFamily="50" charset="-127"/>
                              <a:cs typeface="KoPubWorld돋움체_Pro Medium" panose="00000600000000000000" pitchFamily="50" charset="-127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ko-KR" sz="1600" spc="-15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KoPubWorld돋움체_Pro Medium" panose="00000600000000000000" pitchFamily="50" charset="-127"/>
                              <a:cs typeface="KoPubWorld돋움체_Pro Medium" panose="00000600000000000000" pitchFamily="50" charset="-127"/>
                            </a:rPr>
                            <m:t>m</m:t>
                          </m:r>
                        </m:e>
                        <m:sup>
                          <m:r>
                            <a:rPr lang="en-US" altLang="ko-KR" sz="1600" spc="-15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KoPubWorld돋움체_Pro Medium" panose="00000600000000000000" pitchFamily="50" charset="-127"/>
                              <a:cs typeface="KoPubWorld돋움체_Pro Medium" panose="00000600000000000000" pitchFamily="50" charset="-127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altLang="ko-KR" sz="1600" i="1" spc="-15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KoPubWorld돋움체_Pro Medium" panose="00000600000000000000" pitchFamily="50" charset="-127"/>
                              <a:cs typeface="KoPubWorld돋움체_Pro Medium" panose="00000600000000000000" pitchFamily="50" charset="-127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ko-KR" sz="1600" spc="-15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KoPubWorld돋움체_Pro Medium" panose="00000600000000000000" pitchFamily="50" charset="-127"/>
                              <a:cs typeface="KoPubWorld돋움체_Pro Medium" panose="00000600000000000000" pitchFamily="50" charset="-127"/>
                            </a:rPr>
                            <m:t>Y</m:t>
                          </m:r>
                        </m:e>
                        <m:sup>
                          <m:r>
                            <a:rPr lang="en-US" altLang="ko-KR" sz="1600" spc="-15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KoPubWorld돋움체_Pro Medium" panose="00000600000000000000" pitchFamily="50" charset="-127"/>
                              <a:cs typeface="KoPubWorld돋움체_Pro Medium" panose="00000600000000000000" pitchFamily="50" charset="-127"/>
                            </a:rPr>
                            <m:t>𝑇</m:t>
                          </m:r>
                        </m:sup>
                      </m:sSup>
                      <m:r>
                        <a:rPr lang="en-US" altLang="ko-KR" sz="1600" spc="-15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m:t>𝑌</m:t>
                      </m:r>
                      <m:r>
                        <a:rPr lang="en-US" altLang="ko-KR" sz="1600" spc="-15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altLang="ko-KR" sz="1600" spc="-15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m:t>I</m:t>
                      </m:r>
                      <m:r>
                        <a:rPr lang="en-US" altLang="ko-KR" sz="1600" spc="-15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m:t>)</m:t>
                      </m:r>
                    </m:oMath>
                  </m:oMathPara>
                </a14:m>
                <a:endParaRPr lang="en-US" altLang="ko-KR" sz="1600" spc="-150" dirty="0">
                  <a:solidFill>
                    <a:sysClr val="windowText" lastClr="000000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600" i="1" spc="-15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KoPubWorld돋움체_Pro Medium" panose="00000600000000000000" pitchFamily="50" charset="-127"/>
                              <a:cs typeface="KoPubWorld돋움체_Pro Medium" panose="00000600000000000000" pitchFamily="50" charset="-127"/>
                            </a:rPr>
                          </m:ctrlPr>
                        </m:fPr>
                        <m:num>
                          <m:r>
                            <a:rPr lang="ko-KR" altLang="en-US" sz="1600" spc="-15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KoPubWorld돋움체_Pro Medium" panose="00000600000000000000" pitchFamily="50" charset="-127"/>
                              <a:cs typeface="KoPubWorld돋움체_Pro Medium" panose="00000600000000000000" pitchFamily="50" charset="-127"/>
                            </a:rPr>
                            <m:t>𝜕</m:t>
                          </m:r>
                          <m:r>
                            <a:rPr lang="en-US" altLang="ko-KR" sz="1600" spc="-15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KoPubWorld돋움체_Pro Medium" panose="00000600000000000000" pitchFamily="50" charset="-127"/>
                              <a:cs typeface="KoPubWorld돋움체_Pro Medium" panose="00000600000000000000" pitchFamily="50" charset="-127"/>
                            </a:rPr>
                            <m:t>𝐿</m:t>
                          </m:r>
                        </m:num>
                        <m:den>
                          <m:r>
                            <a:rPr lang="ko-KR" altLang="en-US" sz="1600" spc="-15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KoPubWorld돋움체_Pro Medium" panose="00000600000000000000" pitchFamily="50" charset="-127"/>
                              <a:cs typeface="KoPubWorld돋움체_Pro Medium" panose="00000600000000000000" pitchFamily="50" charset="-127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altLang="ko-KR" sz="1600" spc="-15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KoPubWorld돋움체_Pro Medium" panose="00000600000000000000" pitchFamily="50" charset="-127"/>
                              <a:cs typeface="KoPubWorld돋움체_Pro Medium" panose="00000600000000000000" pitchFamily="50" charset="-127"/>
                            </a:rPr>
                            <m:t>Y</m:t>
                          </m:r>
                        </m:den>
                      </m:f>
                      <m:r>
                        <a:rPr lang="en-US" altLang="ko-KR" sz="1600" spc="-15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m:t>⟹       ∴</m:t>
                      </m:r>
                      <m:r>
                        <a:rPr lang="en-US" altLang="ko-KR" sz="1600" spc="-15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m:t>𝑀𝑌</m:t>
                      </m:r>
                      <m:r>
                        <a:rPr lang="en-US" altLang="ko-KR" sz="1600" spc="-15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m:t>=</m:t>
                      </m:r>
                      <m:f>
                        <m:fPr>
                          <m:ctrlPr>
                            <a:rPr lang="en-US" altLang="ko-KR" sz="1600" i="1" spc="-15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KoPubWorld돋움체_Pro Medium" panose="00000600000000000000" pitchFamily="50" charset="-127"/>
                              <a:cs typeface="KoPubWorld돋움체_Pro Medium" panose="00000600000000000000" pitchFamily="50" charset="-127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l-GR" altLang="ko-KR" sz="1600" spc="-15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KoPubWorld돋움체_Pro Medium" panose="00000600000000000000" pitchFamily="50" charset="-127"/>
                              <a:cs typeface="KoPubWorld돋움체_Pro Medium" panose="00000600000000000000" pitchFamily="50" charset="-127"/>
                            </a:rPr>
                            <m:t>α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altLang="ko-KR" sz="1600" spc="-15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KoPubWorld돋움체_Pro Medium" panose="00000600000000000000" pitchFamily="50" charset="-127"/>
                              <a:cs typeface="KoPubWorld돋움체_Pro Medium" panose="00000600000000000000" pitchFamily="50" charset="-127"/>
                            </a:rPr>
                            <m:t>m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US" altLang="ko-KR" sz="1600" spc="-15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m:t>Y</m:t>
                      </m:r>
                    </m:oMath>
                  </m:oMathPara>
                </a14:m>
                <a:endParaRPr lang="en-US" altLang="ko-KR" sz="1600" spc="-150" dirty="0">
                  <a:solidFill>
                    <a:sysClr val="windowText" lastClr="000000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39513DE5-C05D-432A-8B34-7A41999C60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7183" y="4400380"/>
                <a:ext cx="11174817" cy="14575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8F677894-0213-4657-8ECC-7691016D5B65}"/>
              </a:ext>
            </a:extLst>
          </p:cNvPr>
          <p:cNvCxnSpPr>
            <a:cxnSpLocks/>
          </p:cNvCxnSpPr>
          <p:nvPr/>
        </p:nvCxnSpPr>
        <p:spPr>
          <a:xfrm>
            <a:off x="3438525" y="3619500"/>
            <a:ext cx="0" cy="2667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27468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BFA558-6954-411C-B82C-26A3F5218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394" y="329576"/>
            <a:ext cx="9897276" cy="563554"/>
          </a:xfrm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ko-KR" dirty="0">
                <a:ln>
                  <a:solidFill>
                    <a:schemeClr val="tx2">
                      <a:lumMod val="50000"/>
                    </a:schemeClr>
                  </a:solidFill>
                </a:ln>
                <a:solidFill>
                  <a:schemeClr val="tx2">
                    <a:lumMod val="50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Dimensionality</a:t>
            </a:r>
            <a:r>
              <a:rPr lang="ko-KR" altLang="en-US" dirty="0">
                <a:ln>
                  <a:solidFill>
                    <a:schemeClr val="tx2">
                      <a:lumMod val="50000"/>
                    </a:schemeClr>
                  </a:solidFill>
                </a:ln>
                <a:solidFill>
                  <a:schemeClr val="tx2">
                    <a:lumMod val="50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dirty="0">
                <a:ln>
                  <a:solidFill>
                    <a:schemeClr val="tx2">
                      <a:lumMod val="50000"/>
                    </a:schemeClr>
                  </a:solidFill>
                </a:ln>
                <a:solidFill>
                  <a:schemeClr val="tx2">
                    <a:lumMod val="50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Reduction</a:t>
            </a:r>
            <a:endParaRPr lang="ko-KR" altLang="en-US" dirty="0">
              <a:ln>
                <a:solidFill>
                  <a:schemeClr val="tx2">
                    <a:lumMod val="50000"/>
                  </a:schemeClr>
                </a:solidFill>
              </a:ln>
              <a:solidFill>
                <a:schemeClr val="tx2">
                  <a:lumMod val="50000"/>
                </a:schemeClr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4D6CC28-E25D-4F78-A447-9A5E526BE279}"/>
                  </a:ext>
                </a:extLst>
              </p:cNvPr>
              <p:cNvSpPr txBox="1"/>
              <p:nvPr/>
            </p:nvSpPr>
            <p:spPr>
              <a:xfrm>
                <a:off x="935666" y="943166"/>
                <a:ext cx="11174818" cy="2134430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v"/>
                </a:pPr>
                <a:r>
                  <a:rPr lang="en-US" altLang="ko-KR" spc="-150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Locally Linear Embedding(LLE) – step3: </a:t>
                </a:r>
                <a:r>
                  <a:rPr lang="ko-KR" altLang="en-US" spc="-150" dirty="0" err="1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저차원</a:t>
                </a:r>
                <a:r>
                  <a:rPr lang="en-US" altLang="ko-KR" spc="-150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(d-dimensional space)</a:t>
                </a:r>
                <a:r>
                  <a:rPr lang="ko-KR" altLang="en-US" spc="-150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공간으로 매핑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600" spc="-150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Y</a:t>
                </a:r>
                <a:r>
                  <a:rPr lang="ko-KR" altLang="en-US" sz="1600" spc="-150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는 </a:t>
                </a:r>
                <a:r>
                  <a:rPr lang="en-US" altLang="ko-KR" sz="1600" spc="-150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M</a:t>
                </a:r>
                <a:r>
                  <a:rPr lang="ko-KR" altLang="en-US" sz="1600" spc="-150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의 </a:t>
                </a:r>
                <a:r>
                  <a:rPr lang="en-US" altLang="ko-KR" sz="1600" spc="-150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eigenvectors,</a:t>
                </a:r>
                <a:r>
                  <a:rPr lang="ko-KR" altLang="en-US" sz="1600" spc="-150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600" i="1" spc="-15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KoPubWorld돋움체_Pro Medium" panose="00000600000000000000" pitchFamily="50" charset="-127"/>
                            <a:cs typeface="KoPubWorld돋움체_Pro Medium" panose="00000600000000000000" pitchFamily="50" charset="-127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ko-KR" altLang="en-US" sz="1600" spc="-15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KoPubWorld돋움체_Pro Medium" panose="00000600000000000000" pitchFamily="50" charset="-127"/>
                            <a:cs typeface="KoPubWorld돋움체_Pro Medium" panose="00000600000000000000" pitchFamily="50" charset="-127"/>
                          </a:rPr>
                          <m:t>α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altLang="ko-KR" sz="1600" spc="-15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KoPubWorld돋움체_Pro Medium" panose="00000600000000000000" pitchFamily="50" charset="-127"/>
                            <a:cs typeface="KoPubWorld돋움체_Pro Medium" panose="00000600000000000000" pitchFamily="50" charset="-127"/>
                          </a:rPr>
                          <m:t>m</m:t>
                        </m:r>
                      </m:den>
                    </m:f>
                  </m:oMath>
                </a14:m>
                <a:r>
                  <a:rPr lang="ko-KR" altLang="en-US" sz="1600" spc="-150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은 </a:t>
                </a:r>
                <a:r>
                  <a:rPr lang="en-US" altLang="ko-KR" sz="1600" spc="-150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eigenvalue</a:t>
                </a:r>
                <a:r>
                  <a:rPr lang="ko-KR" altLang="en-US" sz="1600" spc="-150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인 것을 알 수 있음</a:t>
                </a:r>
                <a:endParaRPr lang="en-US" altLang="ko-KR" sz="1600" spc="-150" dirty="0">
                  <a:solidFill>
                    <a:sysClr val="windowText" lastClr="000000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600" spc="-150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Step 2</a:t>
                </a:r>
                <a:r>
                  <a:rPr lang="ko-KR" altLang="en-US" sz="1600" spc="-150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로부터 구해진 </a:t>
                </a:r>
                <a:r>
                  <a:rPr lang="en-US" altLang="ko-KR" sz="1600" spc="-150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w</a:t>
                </a:r>
                <a:r>
                  <a:rPr lang="ko-KR" altLang="en-US" sz="1600" spc="-150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를 통해서 </a:t>
                </a:r>
                <a:r>
                  <a:rPr lang="en-US" altLang="ko-KR" sz="1600" spc="-150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Y</a:t>
                </a:r>
                <a:r>
                  <a:rPr lang="ko-KR" altLang="en-US" sz="1600" spc="-150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를 찾는 것이며</a:t>
                </a:r>
                <a:r>
                  <a:rPr lang="en-US" altLang="ko-KR" sz="1600" spc="-150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, Y </a:t>
                </a:r>
                <a:r>
                  <a:rPr lang="ko-KR" altLang="en-US" sz="1600" spc="-150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중에서도 가장 값을 최소화하는 </a:t>
                </a:r>
                <a:r>
                  <a:rPr lang="en-US" altLang="ko-KR" sz="1600" spc="-150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eigenvector</a:t>
                </a:r>
                <a:r>
                  <a:rPr lang="ko-KR" altLang="en-US" sz="1600" spc="-150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인 가장 오른쪽에 위치하는 열벡터를 찾는 것</a:t>
                </a:r>
                <a:endParaRPr lang="en-US" altLang="ko-KR" sz="1600" spc="-150" dirty="0">
                  <a:solidFill>
                    <a:sysClr val="windowText" lastClr="000000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  <a:p>
                <a:pPr lvl="1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600" i="1" spc="-15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KoPubWorld돋움체_Pro Medium" panose="00000600000000000000" pitchFamily="50" charset="-127"/>
                              <a:cs typeface="KoPubWorld돋움체_Pro Medium" panose="00000600000000000000" pitchFamily="50" charset="-127"/>
                            </a:rPr>
                          </m:ctrlPr>
                        </m:fPr>
                        <m:num>
                          <m:r>
                            <a:rPr lang="ko-KR" altLang="en-US" sz="1600" spc="-15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KoPubWorld돋움체_Pro Medium" panose="00000600000000000000" pitchFamily="50" charset="-127"/>
                              <a:cs typeface="KoPubWorld돋움체_Pro Medium" panose="00000600000000000000" pitchFamily="50" charset="-127"/>
                            </a:rPr>
                            <m:t>𝜕</m:t>
                          </m:r>
                          <m:r>
                            <a:rPr lang="en-US" altLang="ko-KR" sz="1600" spc="-15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KoPubWorld돋움체_Pro Medium" panose="00000600000000000000" pitchFamily="50" charset="-127"/>
                              <a:cs typeface="KoPubWorld돋움체_Pro Medium" panose="00000600000000000000" pitchFamily="50" charset="-127"/>
                            </a:rPr>
                            <m:t>𝐿</m:t>
                          </m:r>
                        </m:num>
                        <m:den>
                          <m:r>
                            <a:rPr lang="ko-KR" altLang="en-US" sz="1600" spc="-15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KoPubWorld돋움체_Pro Medium" panose="00000600000000000000" pitchFamily="50" charset="-127"/>
                              <a:cs typeface="KoPubWorld돋움체_Pro Medium" panose="00000600000000000000" pitchFamily="50" charset="-127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altLang="ko-KR" sz="1600" spc="-15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KoPubWorld돋움체_Pro Medium" panose="00000600000000000000" pitchFamily="50" charset="-127"/>
                              <a:cs typeface="KoPubWorld돋움체_Pro Medium" panose="00000600000000000000" pitchFamily="50" charset="-127"/>
                            </a:rPr>
                            <m:t>Y</m:t>
                          </m:r>
                        </m:den>
                      </m:f>
                      <m:r>
                        <a:rPr lang="en-US" altLang="ko-KR" sz="1600" spc="-15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m:t>⟹       ∴</m:t>
                      </m:r>
                      <m:r>
                        <a:rPr lang="en-US" altLang="ko-KR" sz="1600" spc="-15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m:t>𝑀𝑌</m:t>
                      </m:r>
                      <m:r>
                        <a:rPr lang="en-US" altLang="ko-KR" sz="1600" spc="-15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m:t>=</m:t>
                      </m:r>
                      <m:f>
                        <m:fPr>
                          <m:ctrlPr>
                            <a:rPr lang="en-US" altLang="ko-KR" sz="1600" i="1" spc="-15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KoPubWorld돋움체_Pro Medium" panose="00000600000000000000" pitchFamily="50" charset="-127"/>
                              <a:cs typeface="KoPubWorld돋움체_Pro Medium" panose="00000600000000000000" pitchFamily="50" charset="-127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l-GR" altLang="ko-KR" sz="1600" spc="-15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KoPubWorld돋움체_Pro Medium" panose="00000600000000000000" pitchFamily="50" charset="-127"/>
                              <a:cs typeface="KoPubWorld돋움체_Pro Medium" panose="00000600000000000000" pitchFamily="50" charset="-127"/>
                            </a:rPr>
                            <m:t>α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altLang="ko-KR" sz="1600" spc="-15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KoPubWorld돋움체_Pro Medium" panose="00000600000000000000" pitchFamily="50" charset="-127"/>
                              <a:cs typeface="KoPubWorld돋움체_Pro Medium" panose="00000600000000000000" pitchFamily="50" charset="-127"/>
                            </a:rPr>
                            <m:t>m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US" altLang="ko-KR" sz="1600" spc="-15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m:t>Y</m:t>
                      </m:r>
                    </m:oMath>
                  </m:oMathPara>
                </a14:m>
                <a:endParaRPr lang="en-US" altLang="ko-KR" sz="1600" spc="-150" dirty="0">
                  <a:solidFill>
                    <a:sysClr val="windowText" lastClr="000000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4D6CC28-E25D-4F78-A447-9A5E526BE2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666" y="943166"/>
                <a:ext cx="11174818" cy="2134430"/>
              </a:xfrm>
              <a:prstGeom prst="rect">
                <a:avLst/>
              </a:prstGeom>
              <a:blipFill>
                <a:blip r:embed="rId3"/>
                <a:stretch>
                  <a:fillRect l="-32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그림 2">
            <a:extLst>
              <a:ext uri="{FF2B5EF4-FFF2-40B4-BE49-F238E27FC236}">
                <a16:creationId xmlns:a16="http://schemas.microsoft.com/office/drawing/2014/main" id="{5EC70B96-6EDE-4F86-A229-0B70C44F1D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6000" y="3150097"/>
            <a:ext cx="9720000" cy="3067028"/>
          </a:xfrm>
          <a:prstGeom prst="rect">
            <a:avLst/>
          </a:prstGeom>
        </p:spPr>
      </p:pic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791BF535-3E6A-4B42-AA2F-FAC134FDF1AE}"/>
              </a:ext>
            </a:extLst>
          </p:cNvPr>
          <p:cNvCxnSpPr>
            <a:cxnSpLocks/>
          </p:cNvCxnSpPr>
          <p:nvPr/>
        </p:nvCxnSpPr>
        <p:spPr>
          <a:xfrm flipH="1">
            <a:off x="8505826" y="2238375"/>
            <a:ext cx="1219199" cy="261937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054895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BFA558-6954-411C-B82C-26A3F5218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394" y="329576"/>
            <a:ext cx="9897276" cy="563554"/>
          </a:xfrm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ko-KR" dirty="0">
                <a:ln>
                  <a:solidFill>
                    <a:schemeClr val="tx2">
                      <a:lumMod val="50000"/>
                    </a:schemeClr>
                  </a:solidFill>
                </a:ln>
                <a:solidFill>
                  <a:schemeClr val="tx2">
                    <a:lumMod val="50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Dimensionality</a:t>
            </a:r>
            <a:r>
              <a:rPr lang="ko-KR" altLang="en-US" dirty="0">
                <a:ln>
                  <a:solidFill>
                    <a:schemeClr val="tx2">
                      <a:lumMod val="50000"/>
                    </a:schemeClr>
                  </a:solidFill>
                </a:ln>
                <a:solidFill>
                  <a:schemeClr val="tx2">
                    <a:lumMod val="50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dirty="0">
                <a:ln>
                  <a:solidFill>
                    <a:schemeClr val="tx2">
                      <a:lumMod val="50000"/>
                    </a:schemeClr>
                  </a:solidFill>
                </a:ln>
                <a:solidFill>
                  <a:schemeClr val="tx2">
                    <a:lumMod val="50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Reduction</a:t>
            </a:r>
            <a:endParaRPr lang="ko-KR" altLang="en-US" dirty="0">
              <a:ln>
                <a:solidFill>
                  <a:schemeClr val="tx2">
                    <a:lumMod val="50000"/>
                  </a:schemeClr>
                </a:solidFill>
              </a:ln>
              <a:solidFill>
                <a:schemeClr val="tx2">
                  <a:lumMod val="50000"/>
                </a:schemeClr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4D6CC28-E25D-4F78-A447-9A5E526BE279}"/>
              </a:ext>
            </a:extLst>
          </p:cNvPr>
          <p:cNvSpPr txBox="1"/>
          <p:nvPr/>
        </p:nvSpPr>
        <p:spPr>
          <a:xfrm>
            <a:off x="935666" y="943166"/>
            <a:ext cx="11174818" cy="47320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pc="-150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Locally Linear Embedding(LLE) - Example</a:t>
            </a:r>
            <a:endParaRPr lang="ko-KR" altLang="en-US" spc="-150" dirty="0">
              <a:solidFill>
                <a:sysClr val="windowText" lastClr="000000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A2F9E80-FBC3-46BF-9F40-EC9032A31F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52" t="4916" r="5149" b="11589"/>
          <a:stretch/>
        </p:blipFill>
        <p:spPr>
          <a:xfrm>
            <a:off x="2071688" y="3559962"/>
            <a:ext cx="8048625" cy="270525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9537047-6E45-4BA2-999E-AD6FD1F892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2240" y="501703"/>
            <a:ext cx="3018140" cy="2880000"/>
          </a:xfrm>
          <a:prstGeom prst="rect">
            <a:avLst/>
          </a:prstGeom>
        </p:spPr>
      </p:pic>
      <p:sp>
        <p:nvSpPr>
          <p:cNvPr id="8" name="화살표: 아래로 구부러짐 7">
            <a:extLst>
              <a:ext uri="{FF2B5EF4-FFF2-40B4-BE49-F238E27FC236}">
                <a16:creationId xmlns:a16="http://schemas.microsoft.com/office/drawing/2014/main" id="{1FE9E2A2-574E-446F-826D-00FEC2423A71}"/>
              </a:ext>
            </a:extLst>
          </p:cNvPr>
          <p:cNvSpPr/>
          <p:nvPr/>
        </p:nvSpPr>
        <p:spPr>
          <a:xfrm>
            <a:off x="3826253" y="3086756"/>
            <a:ext cx="1936372" cy="589894"/>
          </a:xfrm>
          <a:prstGeom prst="curvedDownArrow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912A8A9-0F0A-4EFE-917B-CA50C58AE3B2}"/>
              </a:ext>
            </a:extLst>
          </p:cNvPr>
          <p:cNvSpPr txBox="1"/>
          <p:nvPr/>
        </p:nvSpPr>
        <p:spPr>
          <a:xfrm>
            <a:off x="3826253" y="2632482"/>
            <a:ext cx="16804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-150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Original manifold (A)</a:t>
            </a:r>
            <a:r>
              <a:rPr lang="ko-KR" altLang="en-US" sz="1200" spc="-150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로 부터</a:t>
            </a:r>
            <a:endParaRPr lang="en-US" altLang="ko-KR" sz="1200" spc="-150" dirty="0">
              <a:solidFill>
                <a:sysClr val="windowText" lastClr="000000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algn="ctr"/>
            <a:r>
              <a:rPr lang="en-US" altLang="ko-KR" sz="1200" spc="-150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data sampling</a:t>
            </a:r>
            <a:endParaRPr lang="ko-KR" altLang="en-US" sz="1200" spc="-150" dirty="0">
              <a:solidFill>
                <a:sysClr val="windowText" lastClr="000000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3CB8350B-5ECA-44A9-AAFC-8F71969FC085}"/>
              </a:ext>
            </a:extLst>
          </p:cNvPr>
          <p:cNvSpPr/>
          <p:nvPr/>
        </p:nvSpPr>
        <p:spPr>
          <a:xfrm>
            <a:off x="7102172" y="3476298"/>
            <a:ext cx="1438275" cy="246391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769707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BFA558-6954-411C-B82C-26A3F5218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394" y="329576"/>
            <a:ext cx="9897276" cy="563554"/>
          </a:xfrm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ko-KR" dirty="0">
                <a:ln>
                  <a:solidFill>
                    <a:schemeClr val="tx2">
                      <a:lumMod val="50000"/>
                    </a:schemeClr>
                  </a:solidFill>
                </a:ln>
                <a:solidFill>
                  <a:schemeClr val="tx2">
                    <a:lumMod val="50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Dimensionality</a:t>
            </a:r>
            <a:r>
              <a:rPr lang="ko-KR" altLang="en-US" dirty="0">
                <a:ln>
                  <a:solidFill>
                    <a:schemeClr val="tx2">
                      <a:lumMod val="50000"/>
                    </a:schemeClr>
                  </a:solidFill>
                </a:ln>
                <a:solidFill>
                  <a:schemeClr val="tx2">
                    <a:lumMod val="50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dirty="0">
                <a:ln>
                  <a:solidFill>
                    <a:schemeClr val="tx2">
                      <a:lumMod val="50000"/>
                    </a:schemeClr>
                  </a:solidFill>
                </a:ln>
                <a:solidFill>
                  <a:schemeClr val="tx2">
                    <a:lumMod val="50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Reduction</a:t>
            </a:r>
            <a:endParaRPr lang="ko-KR" altLang="en-US" dirty="0">
              <a:ln>
                <a:solidFill>
                  <a:schemeClr val="tx2">
                    <a:lumMod val="50000"/>
                  </a:schemeClr>
                </a:solidFill>
              </a:ln>
              <a:solidFill>
                <a:schemeClr val="tx2">
                  <a:lumMod val="50000"/>
                </a:schemeClr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4D6CC28-E25D-4F78-A447-9A5E526BE279}"/>
                  </a:ext>
                </a:extLst>
              </p:cNvPr>
              <p:cNvSpPr txBox="1"/>
              <p:nvPr/>
            </p:nvSpPr>
            <p:spPr>
              <a:xfrm>
                <a:off x="935666" y="943166"/>
                <a:ext cx="11174818" cy="3234668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v"/>
                </a:pPr>
                <a:r>
                  <a:rPr lang="en-US" altLang="ko-KR" spc="-150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Stochastic Neighbor Embedding (SNE)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600" spc="-150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가까운 이웃 객체들과 거리 정보를 잘 보존하는 것이 먼 </a:t>
                </a:r>
                <a:r>
                  <a:rPr lang="ko-KR" altLang="en-US" sz="1600" spc="-150" dirty="0" err="1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객체들과의</a:t>
                </a:r>
                <a:r>
                  <a:rPr lang="ko-KR" altLang="en-US" sz="1600" spc="-150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 거리 정보를 보존하는 것보다 더 중요함</a:t>
                </a:r>
                <a:endParaRPr lang="en-US" altLang="ko-KR" sz="1600" spc="-150" dirty="0">
                  <a:solidFill>
                    <a:sysClr val="windowText" lastClr="000000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600" spc="-150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SNE</a:t>
                </a:r>
                <a:r>
                  <a:rPr lang="ko-KR" altLang="en-US" sz="1600" spc="-150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는 </a:t>
                </a:r>
                <a:r>
                  <a:rPr lang="en-US" altLang="ko-KR" sz="1600" spc="-150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LLE</a:t>
                </a:r>
                <a:r>
                  <a:rPr lang="ko-KR" altLang="en-US" sz="1600" spc="-150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와 다르게 이웃을 확정적으로 정하는 것이 아니라 모든 이웃에 대해서 확률적으로 정의를 함</a:t>
                </a:r>
                <a:endParaRPr lang="en-US" altLang="ko-KR" sz="1600" spc="-150" dirty="0">
                  <a:solidFill>
                    <a:sysClr val="windowText" lastClr="000000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600" spc="-150" dirty="0" err="1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저차원</a:t>
                </a:r>
                <a:r>
                  <a:rPr lang="ko-KR" altLang="en-US" sz="1600" spc="-150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 공간 상에서 </a:t>
                </a:r>
                <a:r>
                  <a:rPr lang="ko-KR" altLang="en-US" sz="1600" spc="-150" dirty="0" err="1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임베딩이</a:t>
                </a:r>
                <a:r>
                  <a:rPr lang="ko-KR" altLang="en-US" sz="1600" spc="-150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 잘 되었는지 </a:t>
                </a:r>
                <a:r>
                  <a:rPr lang="en-US" altLang="ko-KR" sz="1600" spc="-150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KL divergence</a:t>
                </a:r>
                <a:r>
                  <a:rPr lang="ko-KR" altLang="en-US" sz="1600" spc="-150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를 비용 함수로 사용하여 평가함</a:t>
                </a:r>
                <a:endParaRPr lang="en-US" altLang="ko-KR" sz="1600" spc="-150" dirty="0">
                  <a:solidFill>
                    <a:sysClr val="windowText" lastClr="000000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ko-KR" altLang="en-US" sz="1600" spc="-150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고차원에서 객체 </a:t>
                </a:r>
                <a:r>
                  <a:rPr lang="en-US" altLang="ko-KR" sz="1600" spc="-150" dirty="0" err="1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i</a:t>
                </a:r>
                <a:r>
                  <a:rPr lang="ko-KR" altLang="en-US" sz="1600" spc="-150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가 </a:t>
                </a:r>
                <a:r>
                  <a:rPr lang="en-US" altLang="ko-KR" sz="1600" spc="-150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j</a:t>
                </a:r>
                <a:r>
                  <a:rPr lang="ko-KR" altLang="en-US" sz="1600" spc="-150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를 이웃으로 선택할 확률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 spc="-15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KoPubWorld돋움체_Pro Medium" panose="00000600000000000000" pitchFamily="50" charset="-127"/>
                            <a:cs typeface="KoPubWorld돋움체_Pro Medium" panose="00000600000000000000" pitchFamily="50" charset="-127"/>
                          </a:rPr>
                        </m:ctrlPr>
                      </m:sSubPr>
                      <m:e>
                        <m:r>
                          <a:rPr lang="en-US" altLang="ko-KR" sz="1600" spc="-15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KoPubWorld돋움체_Pro Medium" panose="00000600000000000000" pitchFamily="50" charset="-127"/>
                            <a:cs typeface="KoPubWorld돋움체_Pro Medium" panose="00000600000000000000" pitchFamily="50" charset="-127"/>
                          </a:rPr>
                          <m:t>𝑝</m:t>
                        </m:r>
                      </m:e>
                      <m:sub>
                        <m:r>
                          <a:rPr lang="en-US" altLang="ko-KR" sz="1600" spc="-15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KoPubWorld돋움체_Pro Medium" panose="00000600000000000000" pitchFamily="50" charset="-127"/>
                            <a:cs typeface="KoPubWorld돋움체_Pro Medium" panose="00000600000000000000" pitchFamily="50" charset="-127"/>
                          </a:rPr>
                          <m:t>𝑗</m:t>
                        </m:r>
                        <m:r>
                          <a:rPr lang="en-US" altLang="ko-KR" sz="1600" spc="-15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KoPubWorld돋움체_Pro Medium" panose="00000600000000000000" pitchFamily="50" charset="-127"/>
                            <a:cs typeface="KoPubWorld돋움체_Pro Medium" panose="00000600000000000000" pitchFamily="50" charset="-127"/>
                          </a:rPr>
                          <m:t>|</m:t>
                        </m:r>
                        <m:r>
                          <a:rPr lang="en-US" altLang="ko-KR" sz="1600" spc="-15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KoPubWorld돋움체_Pro Medium" panose="00000600000000000000" pitchFamily="50" charset="-127"/>
                            <a:cs typeface="KoPubWorld돋움체_Pro Medium" panose="00000600000000000000" pitchFamily="50" charset="-127"/>
                          </a:rPr>
                          <m:t>𝑖</m:t>
                        </m:r>
                      </m:sub>
                    </m:sSub>
                    <m:r>
                      <a:rPr lang="en-US" altLang="ko-KR" sz="1600" spc="-15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rPr>
                      <m:t>=</m:t>
                    </m:r>
                    <m:f>
                      <m:fPr>
                        <m:ctrlPr>
                          <a:rPr lang="en-US" altLang="ko-KR" sz="1600" i="1" spc="-15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KoPubWorld돋움체_Pro Medium" panose="00000600000000000000" pitchFamily="50" charset="-127"/>
                            <a:cs typeface="KoPubWorld돋움체_Pro Medium" panose="00000600000000000000" pitchFamily="50" charset="-127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ko-KR" sz="1600" i="1" spc="-15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  <a:ea typeface="KoPubWorld돋움체_Pro Medium" panose="00000600000000000000" pitchFamily="50" charset="-127"/>
                                <a:cs typeface="KoPubWorld돋움체_Pro Medium" panose="00000600000000000000" pitchFamily="50" charset="-127"/>
                              </a:rPr>
                            </m:ctrlPr>
                          </m:sSupPr>
                          <m:e>
                            <m:r>
                              <a:rPr lang="en-US" altLang="ko-KR" sz="1600" spc="-15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  <a:ea typeface="KoPubWorld돋움체_Pro Medium" panose="00000600000000000000" pitchFamily="50" charset="-127"/>
                                <a:cs typeface="KoPubWorld돋움체_Pro Medium" panose="00000600000000000000" pitchFamily="50" charset="-127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ko-KR" sz="1600" spc="-15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  <a:ea typeface="KoPubWorld돋움체_Pro Medium" panose="00000600000000000000" pitchFamily="50" charset="-127"/>
                                <a:cs typeface="KoPubWorld돋움체_Pro Medium" panose="00000600000000000000" pitchFamily="50" charset="-127"/>
                              </a:rPr>
                              <m:t>− </m:t>
                            </m:r>
                            <m:f>
                              <m:fPr>
                                <m:ctrlPr>
                                  <a:rPr lang="en-US" altLang="ko-KR" sz="1600" i="1" spc="-15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  <a:ea typeface="KoPubWorld돋움체_Pro Medium" panose="00000600000000000000" pitchFamily="50" charset="-127"/>
                                    <a:cs typeface="KoPubWorld돋움체_Pro Medium" panose="00000600000000000000" pitchFamily="50" charset="-127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altLang="ko-KR" sz="1600" i="1" spc="-15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  <a:ea typeface="KoPubWorld돋움체_Pro Medium" panose="00000600000000000000" pitchFamily="50" charset="-127"/>
                                        <a:cs typeface="KoPubWorld돋움체_Pro Medium" panose="00000600000000000000" pitchFamily="50" charset="-127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begChr m:val="‖"/>
                                        <m:endChr m:val="‖"/>
                                        <m:ctrlPr>
                                          <a:rPr lang="en-US" altLang="ko-KR" sz="1600" i="1" spc="-150" smtClean="0">
                                            <a:solidFill>
                                              <a:sysClr val="windowText" lastClr="000000"/>
                                            </a:solidFill>
                                            <a:latin typeface="Cambria Math" panose="02040503050406030204" pitchFamily="18" charset="0"/>
                                            <a:ea typeface="KoPubWorld돋움체_Pro Medium" panose="00000600000000000000" pitchFamily="50" charset="-127"/>
                                            <a:cs typeface="KoPubWorld돋움체_Pro Medium" panose="00000600000000000000" pitchFamily="50" charset="-127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ko-KR" sz="1600" i="1" spc="-150" smtClean="0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  <a:ea typeface="KoPubWorld돋움체_Pro Medium" panose="00000600000000000000" pitchFamily="50" charset="-127"/>
                                                <a:cs typeface="KoPubWorld돋움체_Pro Medium" panose="00000600000000000000" pitchFamily="50" charset="-127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sz="1600" spc="-150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  <a:ea typeface="KoPubWorld돋움체_Pro Medium" panose="00000600000000000000" pitchFamily="50" charset="-127"/>
                                                <a:cs typeface="KoPubWorld돋움체_Pro Medium" panose="00000600000000000000" pitchFamily="50" charset="-127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sz="1600" spc="-150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  <a:ea typeface="KoPubWorld돋움체_Pro Medium" panose="00000600000000000000" pitchFamily="50" charset="-127"/>
                                                <a:cs typeface="KoPubWorld돋움체_Pro Medium" panose="00000600000000000000" pitchFamily="50" charset="-127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US" altLang="ko-KR" sz="1600" spc="-150">
                                            <a:solidFill>
                                              <a:schemeClr val="accent1"/>
                                            </a:solidFill>
                                            <a:latin typeface="Cambria Math" panose="02040503050406030204" pitchFamily="18" charset="0"/>
                                            <a:ea typeface="KoPubWorld돋움체_Pro Medium" panose="00000600000000000000" pitchFamily="50" charset="-127"/>
                                            <a:cs typeface="KoPubWorld돋움체_Pro Medium" panose="00000600000000000000" pitchFamily="50" charset="-127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altLang="ko-KR" sz="1600" i="1" spc="-150" smtClean="0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  <a:ea typeface="KoPubWorld돋움체_Pro Medium" panose="00000600000000000000" pitchFamily="50" charset="-127"/>
                                                <a:cs typeface="KoPubWorld돋움체_Pro Medium" panose="00000600000000000000" pitchFamily="50" charset="-127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sz="1600" spc="-150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  <a:ea typeface="KoPubWorld돋움체_Pro Medium" panose="00000600000000000000" pitchFamily="50" charset="-127"/>
                                                <a:cs typeface="KoPubWorld돋움체_Pro Medium" panose="00000600000000000000" pitchFamily="50" charset="-127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sz="1600" spc="-150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  <a:ea typeface="KoPubWorld돋움체_Pro Medium" panose="00000600000000000000" pitchFamily="50" charset="-127"/>
                                                <a:cs typeface="KoPubWorld돋움체_Pro Medium" panose="00000600000000000000" pitchFamily="50" charset="-127"/>
                                              </a:rPr>
                                              <m:t>𝑗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p>
                                    <m:r>
                                      <a:rPr lang="en-US" altLang="ko-KR" sz="1600" spc="-15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  <a:ea typeface="KoPubWorld돋움체_Pro Medium" panose="00000600000000000000" pitchFamily="50" charset="-127"/>
                                        <a:cs typeface="KoPubWorld돋움체_Pro Medium" panose="00000600000000000000" pitchFamily="50" charset="-127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US" altLang="ko-KR" sz="1600" spc="-15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  <a:ea typeface="KoPubWorld돋움체_Pro Medium" panose="00000600000000000000" pitchFamily="50" charset="-127"/>
                                    <a:cs typeface="KoPubWorld돋움체_Pro Medium" panose="00000600000000000000" pitchFamily="50" charset="-127"/>
                                  </a:rPr>
                                  <m:t>2</m:t>
                                </m:r>
                                <m:sSubSup>
                                  <m:sSubSupPr>
                                    <m:ctrlPr>
                                      <a:rPr lang="en-US" altLang="ko-KR" sz="1600" i="1" spc="-15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  <a:ea typeface="KoPubWorld돋움체_Pro Medium" panose="00000600000000000000" pitchFamily="50" charset="-127"/>
                                        <a:cs typeface="KoPubWorld돋움체_Pro Medium" panose="00000600000000000000" pitchFamily="50" charset="-127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ko-KR" altLang="en-US" sz="1600" spc="-15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  <a:ea typeface="KoPubWorld돋움체_Pro Medium" panose="00000600000000000000" pitchFamily="50" charset="-127"/>
                                        <a:cs typeface="KoPubWorld돋움체_Pro Medium" panose="00000600000000000000" pitchFamily="50" charset="-127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altLang="ko-KR" sz="1600" spc="-15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  <a:ea typeface="KoPubWorld돋움체_Pro Medium" panose="00000600000000000000" pitchFamily="50" charset="-127"/>
                                        <a:cs typeface="KoPubWorld돋움체_Pro Medium" panose="00000600000000000000" pitchFamily="50" charset="-127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altLang="ko-KR" sz="1600" spc="-15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  <a:ea typeface="KoPubWorld돋움체_Pro Medium" panose="00000600000000000000" pitchFamily="50" charset="-127"/>
                                        <a:cs typeface="KoPubWorld돋움체_Pro Medium" panose="00000600000000000000" pitchFamily="50" charset="-127"/>
                                      </a:rPr>
                                      <m:t>2</m:t>
                                    </m:r>
                                  </m:sup>
                                </m:sSubSup>
                              </m:den>
                            </m:f>
                          </m:sup>
                        </m:sSup>
                      </m:num>
                      <m:den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altLang="ko-KR" sz="1600" i="1" spc="-15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  <a:ea typeface="KoPubWorld돋움체_Pro Medium" panose="00000600000000000000" pitchFamily="50" charset="-127"/>
                                <a:cs typeface="KoPubWorld돋움체_Pro Medium" panose="00000600000000000000" pitchFamily="50" charset="-127"/>
                              </a:rPr>
                            </m:ctrlPr>
                          </m:naryPr>
                          <m:sub>
                            <m:r>
                              <m:rPr>
                                <m:brk m:alnAt="9"/>
                              </m:rPr>
                              <a:rPr lang="en-US" altLang="ko-KR" sz="1600" spc="-15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  <a:ea typeface="KoPubWorld돋움체_Pro Medium" panose="00000600000000000000" pitchFamily="50" charset="-127"/>
                                <a:cs typeface="KoPubWorld돋움체_Pro Medium" panose="00000600000000000000" pitchFamily="50" charset="-127"/>
                              </a:rPr>
                              <m:t>𝑘</m:t>
                            </m:r>
                            <m:r>
                              <a:rPr lang="en-US" altLang="ko-KR" sz="1600" spc="-15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  <a:ea typeface="KoPubWorld돋움체_Pro Medium" panose="00000600000000000000" pitchFamily="50" charset="-127"/>
                                <a:cs typeface="KoPubWorld돋움체_Pro Medium" panose="00000600000000000000" pitchFamily="50" charset="-127"/>
                              </a:rPr>
                              <m:t>≠</m:t>
                            </m:r>
                            <m:r>
                              <a:rPr lang="en-US" altLang="ko-KR" sz="1600" spc="-15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  <a:ea typeface="KoPubWorld돋움체_Pro Medium" panose="00000600000000000000" pitchFamily="50" charset="-127"/>
                                <a:cs typeface="KoPubWorld돋움체_Pro Medium" panose="00000600000000000000" pitchFamily="50" charset="-127"/>
                              </a:rPr>
                              <m:t>𝑖</m:t>
                            </m:r>
                          </m:sub>
                          <m:sup/>
                          <m:e>
                            <m:sSup>
                              <m:sSupPr>
                                <m:ctrlPr>
                                  <a:rPr lang="en-US" altLang="ko-KR" sz="1600" i="1" spc="-15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  <a:ea typeface="KoPubWorld돋움체_Pro Medium" panose="00000600000000000000" pitchFamily="50" charset="-127"/>
                                    <a:cs typeface="KoPubWorld돋움체_Pro Medium" panose="00000600000000000000" pitchFamily="50" charset="-127"/>
                                  </a:rPr>
                                </m:ctrlPr>
                              </m:sSupPr>
                              <m:e>
                                <m:r>
                                  <a:rPr lang="en-US" altLang="ko-KR" sz="1600" spc="-15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  <a:ea typeface="KoPubWorld돋움체_Pro Medium" panose="00000600000000000000" pitchFamily="50" charset="-127"/>
                                    <a:cs typeface="KoPubWorld돋움체_Pro Medium" panose="00000600000000000000" pitchFamily="50" charset="-127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altLang="ko-KR" sz="1600" spc="-15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  <a:ea typeface="KoPubWorld돋움체_Pro Medium" panose="00000600000000000000" pitchFamily="50" charset="-127"/>
                                    <a:cs typeface="KoPubWorld돋움체_Pro Medium" panose="00000600000000000000" pitchFamily="50" charset="-127"/>
                                  </a:rPr>
                                  <m:t>− </m:t>
                                </m:r>
                                <m:f>
                                  <m:fPr>
                                    <m:ctrlPr>
                                      <a:rPr lang="en-US" altLang="ko-KR" sz="1600" i="1" spc="-15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  <a:ea typeface="KoPubWorld돋움체_Pro Medium" panose="00000600000000000000" pitchFamily="50" charset="-127"/>
                                        <a:cs typeface="KoPubWorld돋움체_Pro Medium" panose="00000600000000000000" pitchFamily="50" charset="-127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altLang="ko-KR" sz="1600" i="1" spc="-150">
                                            <a:solidFill>
                                              <a:sysClr val="windowText" lastClr="000000"/>
                                            </a:solidFill>
                                            <a:latin typeface="Cambria Math" panose="02040503050406030204" pitchFamily="18" charset="0"/>
                                            <a:ea typeface="KoPubWorld돋움체_Pro Medium" panose="00000600000000000000" pitchFamily="50" charset="-127"/>
                                            <a:cs typeface="KoPubWorld돋움체_Pro Medium" panose="00000600000000000000" pitchFamily="50" charset="-127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begChr m:val="‖"/>
                                            <m:endChr m:val="‖"/>
                                            <m:ctrlPr>
                                              <a:rPr lang="en-US" altLang="ko-KR" sz="1600" i="1" spc="-150">
                                                <a:solidFill>
                                                  <a:sysClr val="windowText" lastClr="000000"/>
                                                </a:solidFill>
                                                <a:latin typeface="Cambria Math" panose="02040503050406030204" pitchFamily="18" charset="0"/>
                                                <a:ea typeface="KoPubWorld돋움체_Pro Medium" panose="00000600000000000000" pitchFamily="50" charset="-127"/>
                                                <a:cs typeface="KoPubWorld돋움체_Pro Medium" panose="00000600000000000000" pitchFamily="50" charset="-127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altLang="ko-KR" sz="1600" i="1" spc="-150" smtClean="0">
                                                    <a:solidFill>
                                                      <a:schemeClr val="accent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KoPubWorld돋움체_Pro Medium" panose="00000600000000000000" pitchFamily="50" charset="-127"/>
                                                    <a:cs typeface="KoPubWorld돋움체_Pro Medium" panose="00000600000000000000" pitchFamily="50" charset="-127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ko-KR" sz="1600" spc="-150">
                                                    <a:solidFill>
                                                      <a:schemeClr val="accent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KoPubWorld돋움체_Pro Medium" panose="00000600000000000000" pitchFamily="50" charset="-127"/>
                                                    <a:cs typeface="KoPubWorld돋움체_Pro Medium" panose="00000600000000000000" pitchFamily="50" charset="-127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ko-KR" sz="1600" spc="-150">
                                                    <a:solidFill>
                                                      <a:schemeClr val="accent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KoPubWorld돋움체_Pro Medium" panose="00000600000000000000" pitchFamily="50" charset="-127"/>
                                                    <a:cs typeface="KoPubWorld돋움체_Pro Medium" panose="00000600000000000000" pitchFamily="50" charset="-127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altLang="ko-KR" sz="1600" spc="-150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  <a:ea typeface="KoPubWorld돋움체_Pro Medium" panose="00000600000000000000" pitchFamily="50" charset="-127"/>
                                                <a:cs typeface="KoPubWorld돋움체_Pro Medium" panose="00000600000000000000" pitchFamily="50" charset="-127"/>
                                              </a:rPr>
                                              <m:t>−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altLang="ko-KR" sz="1600" i="1" spc="-150">
                                                    <a:solidFill>
                                                      <a:schemeClr val="accent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KoPubWorld돋움체_Pro Medium" panose="00000600000000000000" pitchFamily="50" charset="-127"/>
                                                    <a:cs typeface="KoPubWorld돋움체_Pro Medium" panose="00000600000000000000" pitchFamily="50" charset="-127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ko-KR" sz="1600" spc="-150">
                                                    <a:solidFill>
                                                      <a:schemeClr val="accent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KoPubWorld돋움체_Pro Medium" panose="00000600000000000000" pitchFamily="50" charset="-127"/>
                                                    <a:cs typeface="KoPubWorld돋움체_Pro Medium" panose="00000600000000000000" pitchFamily="50" charset="-127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ko-KR" sz="1600" spc="-150">
                                                    <a:solidFill>
                                                      <a:schemeClr val="accent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KoPubWorld돋움체_Pro Medium" panose="00000600000000000000" pitchFamily="50" charset="-127"/>
                                                    <a:cs typeface="KoPubWorld돋움체_Pro Medium" panose="00000600000000000000" pitchFamily="50" charset="-127"/>
                                                  </a:rPr>
                                                  <m:t>𝑘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en-US" altLang="ko-KR" sz="1600" spc="-150">
                                            <a:solidFill>
                                              <a:sysClr val="windowText" lastClr="000000"/>
                                            </a:solidFill>
                                            <a:latin typeface="Cambria Math" panose="02040503050406030204" pitchFamily="18" charset="0"/>
                                            <a:ea typeface="KoPubWorld돋움체_Pro Medium" panose="00000600000000000000" pitchFamily="50" charset="-127"/>
                                            <a:cs typeface="KoPubWorld돋움체_Pro Medium" panose="00000600000000000000" pitchFamily="50" charset="-127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lang="en-US" altLang="ko-KR" sz="1600" spc="-15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  <a:ea typeface="KoPubWorld돋움체_Pro Medium" panose="00000600000000000000" pitchFamily="50" charset="-127"/>
                                        <a:cs typeface="KoPubWorld돋움체_Pro Medium" panose="00000600000000000000" pitchFamily="50" charset="-127"/>
                                      </a:rPr>
                                      <m:t>2</m:t>
                                    </m:r>
                                    <m:sSubSup>
                                      <m:sSubSupPr>
                                        <m:ctrlPr>
                                          <a:rPr lang="en-US" altLang="ko-KR" sz="1600" i="1" spc="-150">
                                            <a:solidFill>
                                              <a:sysClr val="windowText" lastClr="000000"/>
                                            </a:solidFill>
                                            <a:latin typeface="Cambria Math" panose="02040503050406030204" pitchFamily="18" charset="0"/>
                                            <a:ea typeface="KoPubWorld돋움체_Pro Medium" panose="00000600000000000000" pitchFamily="50" charset="-127"/>
                                            <a:cs typeface="KoPubWorld돋움체_Pro Medium" panose="00000600000000000000" pitchFamily="50" charset="-127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ko-KR" altLang="en-US" sz="1600" spc="-150">
                                            <a:solidFill>
                                              <a:sysClr val="windowText" lastClr="000000"/>
                                            </a:solidFill>
                                            <a:latin typeface="Cambria Math" panose="02040503050406030204" pitchFamily="18" charset="0"/>
                                            <a:ea typeface="KoPubWorld돋움체_Pro Medium" panose="00000600000000000000" pitchFamily="50" charset="-127"/>
                                            <a:cs typeface="KoPubWorld돋움체_Pro Medium" panose="00000600000000000000" pitchFamily="50" charset="-127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US" altLang="ko-KR" sz="1600" spc="-150">
                                            <a:solidFill>
                                              <a:sysClr val="windowText" lastClr="000000"/>
                                            </a:solidFill>
                                            <a:latin typeface="Cambria Math" panose="02040503050406030204" pitchFamily="18" charset="0"/>
                                            <a:ea typeface="KoPubWorld돋움체_Pro Medium" panose="00000600000000000000" pitchFamily="50" charset="-127"/>
                                            <a:cs typeface="KoPubWorld돋움체_Pro Medium" panose="00000600000000000000" pitchFamily="50" charset="-127"/>
                                          </a:rPr>
                                          <m:t>𝑖</m:t>
                                        </m:r>
                                      </m:sub>
                                      <m:sup>
                                        <m:r>
                                          <a:rPr lang="en-US" altLang="ko-KR" sz="1600" spc="-150">
                                            <a:solidFill>
                                              <a:sysClr val="windowText" lastClr="000000"/>
                                            </a:solidFill>
                                            <a:latin typeface="Cambria Math" panose="02040503050406030204" pitchFamily="18" charset="0"/>
                                            <a:ea typeface="KoPubWorld돋움체_Pro Medium" panose="00000600000000000000" pitchFamily="50" charset="-127"/>
                                            <a:cs typeface="KoPubWorld돋움체_Pro Medium" panose="00000600000000000000" pitchFamily="50" charset="-127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den>
                                </m:f>
                              </m:sup>
                            </m:sSup>
                          </m:e>
                        </m:nary>
                      </m:den>
                    </m:f>
                  </m:oMath>
                </a14:m>
                <a:r>
                  <a:rPr lang="en-US" altLang="ko-KR" sz="1600" spc="-150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 , </a:t>
                </a:r>
                <a:r>
                  <a:rPr lang="ko-KR" altLang="en-US" sz="1600" spc="-150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저차원에서 객체 </a:t>
                </a:r>
                <a:r>
                  <a:rPr lang="en-US" altLang="ko-KR" sz="1600" spc="-150" dirty="0" err="1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i</a:t>
                </a:r>
                <a:r>
                  <a:rPr lang="ko-KR" altLang="en-US" sz="1600" spc="-150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가 </a:t>
                </a:r>
                <a:r>
                  <a:rPr lang="en-US" altLang="ko-KR" sz="1600" spc="-150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j</a:t>
                </a:r>
                <a:r>
                  <a:rPr lang="ko-KR" altLang="en-US" sz="1600" spc="-150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를 이웃으로 선택할 확률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 spc="-15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KoPubWorld돋움체_Pro Medium" panose="00000600000000000000" pitchFamily="50" charset="-127"/>
                            <a:cs typeface="KoPubWorld돋움체_Pro Medium" panose="00000600000000000000" pitchFamily="50" charset="-127"/>
                          </a:rPr>
                        </m:ctrlPr>
                      </m:sSubPr>
                      <m:e>
                        <m:r>
                          <a:rPr lang="en-US" altLang="ko-KR" sz="1600" spc="-15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KoPubWorld돋움체_Pro Medium" panose="00000600000000000000" pitchFamily="50" charset="-127"/>
                            <a:cs typeface="KoPubWorld돋움체_Pro Medium" panose="00000600000000000000" pitchFamily="50" charset="-127"/>
                          </a:rPr>
                          <m:t>𝑞</m:t>
                        </m:r>
                      </m:e>
                      <m:sub>
                        <m:r>
                          <a:rPr lang="en-US" altLang="ko-KR" sz="1600" spc="-15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KoPubWorld돋움체_Pro Medium" panose="00000600000000000000" pitchFamily="50" charset="-127"/>
                            <a:cs typeface="KoPubWorld돋움체_Pro Medium" panose="00000600000000000000" pitchFamily="50" charset="-127"/>
                          </a:rPr>
                          <m:t>𝑗</m:t>
                        </m:r>
                        <m:r>
                          <a:rPr lang="en-US" altLang="ko-KR" sz="1600" spc="-15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KoPubWorld돋움체_Pro Medium" panose="00000600000000000000" pitchFamily="50" charset="-127"/>
                            <a:cs typeface="KoPubWorld돋움체_Pro Medium" panose="00000600000000000000" pitchFamily="50" charset="-127"/>
                          </a:rPr>
                          <m:t>|</m:t>
                        </m:r>
                        <m:r>
                          <a:rPr lang="en-US" altLang="ko-KR" sz="1600" spc="-15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KoPubWorld돋움체_Pro Medium" panose="00000600000000000000" pitchFamily="50" charset="-127"/>
                            <a:cs typeface="KoPubWorld돋움체_Pro Medium" panose="00000600000000000000" pitchFamily="50" charset="-127"/>
                          </a:rPr>
                          <m:t>𝑖</m:t>
                        </m:r>
                      </m:sub>
                    </m:sSub>
                    <m:r>
                      <a:rPr lang="en-US" altLang="ko-KR" sz="1600" spc="-15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rPr>
                      <m:t>=</m:t>
                    </m:r>
                    <m:f>
                      <m:fPr>
                        <m:ctrlPr>
                          <a:rPr lang="en-US" altLang="ko-KR" sz="1600" i="1" spc="-15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KoPubWorld돋움체_Pro Medium" panose="00000600000000000000" pitchFamily="50" charset="-127"/>
                            <a:cs typeface="KoPubWorld돋움체_Pro Medium" panose="00000600000000000000" pitchFamily="50" charset="-127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ko-KR" sz="1600" i="1" spc="-15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  <a:ea typeface="KoPubWorld돋움체_Pro Medium" panose="00000600000000000000" pitchFamily="50" charset="-127"/>
                                <a:cs typeface="KoPubWorld돋움체_Pro Medium" panose="00000600000000000000" pitchFamily="50" charset="-127"/>
                              </a:rPr>
                            </m:ctrlPr>
                          </m:sSupPr>
                          <m:e>
                            <m:r>
                              <a:rPr lang="en-US" altLang="ko-KR" sz="1600" spc="-15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  <a:ea typeface="KoPubWorld돋움체_Pro Medium" panose="00000600000000000000" pitchFamily="50" charset="-127"/>
                                <a:cs typeface="KoPubWorld돋움체_Pro Medium" panose="00000600000000000000" pitchFamily="50" charset="-127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ko-KR" sz="1600" spc="-15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  <a:ea typeface="KoPubWorld돋움체_Pro Medium" panose="00000600000000000000" pitchFamily="50" charset="-127"/>
                                <a:cs typeface="KoPubWorld돋움체_Pro Medium" panose="00000600000000000000" pitchFamily="50" charset="-127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altLang="ko-KR" sz="1600" i="1" spc="-15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  <a:ea typeface="KoPubWorld돋움체_Pro Medium" panose="00000600000000000000" pitchFamily="50" charset="-127"/>
                                    <a:cs typeface="KoPubWorld돋움체_Pro Medium" panose="00000600000000000000" pitchFamily="50" charset="-127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altLang="ko-KR" sz="1600" i="1" spc="-15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  <a:ea typeface="KoPubWorld돋움체_Pro Medium" panose="00000600000000000000" pitchFamily="50" charset="-127"/>
                                        <a:cs typeface="KoPubWorld돋움체_Pro Medium" panose="00000600000000000000" pitchFamily="50" charset="-127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ko-KR" sz="1600" i="1" spc="-150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  <a:ea typeface="KoPubWorld돋움체_Pro Medium" panose="00000600000000000000" pitchFamily="50" charset="-127"/>
                                            <a:cs typeface="KoPubWorld돋움체_Pro Medium" panose="00000600000000000000" pitchFamily="50" charset="-127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600" spc="-15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  <a:ea typeface="KoPubWorld돋움체_Pro Medium" panose="00000600000000000000" pitchFamily="50" charset="-127"/>
                                            <a:cs typeface="KoPubWorld돋움체_Pro Medium" panose="00000600000000000000" pitchFamily="50" charset="-127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altLang="ko-KR" sz="1600" spc="-15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  <a:ea typeface="KoPubWorld돋움체_Pro Medium" panose="00000600000000000000" pitchFamily="50" charset="-127"/>
                                            <a:cs typeface="KoPubWorld돋움체_Pro Medium" panose="00000600000000000000" pitchFamily="50" charset="-127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altLang="ko-KR" sz="1600" spc="-15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KoPubWorld돋움체_Pro Medium" panose="00000600000000000000" pitchFamily="50" charset="-127"/>
                                        <a:cs typeface="KoPubWorld돋움체_Pro Medium" panose="00000600000000000000" pitchFamily="50" charset="-127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altLang="ko-KR" sz="1600" i="1" spc="-15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  <a:ea typeface="KoPubWorld돋움체_Pro Medium" panose="00000600000000000000" pitchFamily="50" charset="-127"/>
                                            <a:cs typeface="KoPubWorld돋움체_Pro Medium" panose="00000600000000000000" pitchFamily="50" charset="-127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600" spc="-15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  <a:ea typeface="KoPubWorld돋움체_Pro Medium" panose="00000600000000000000" pitchFamily="50" charset="-127"/>
                                            <a:cs typeface="KoPubWorld돋움체_Pro Medium" panose="00000600000000000000" pitchFamily="50" charset="-127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altLang="ko-KR" sz="1600" spc="-15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  <a:ea typeface="KoPubWorld돋움체_Pro Medium" panose="00000600000000000000" pitchFamily="50" charset="-127"/>
                                            <a:cs typeface="KoPubWorld돋움체_Pro Medium" panose="00000600000000000000" pitchFamily="50" charset="-127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altLang="ko-KR" sz="1600" spc="-15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  <a:ea typeface="KoPubWorld돋움체_Pro Medium" panose="00000600000000000000" pitchFamily="50" charset="-127"/>
                                    <a:cs typeface="KoPubWorld돋움체_Pro Medium" panose="00000600000000000000" pitchFamily="50" charset="-127"/>
                                  </a:rPr>
                                  <m:t>2</m:t>
                                </m:r>
                              </m:sup>
                            </m:sSup>
                          </m:sup>
                        </m:sSup>
                      </m:num>
                      <m:den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altLang="ko-KR" sz="1600" i="1" spc="-15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  <a:ea typeface="KoPubWorld돋움체_Pro Medium" panose="00000600000000000000" pitchFamily="50" charset="-127"/>
                                <a:cs typeface="KoPubWorld돋움체_Pro Medium" panose="00000600000000000000" pitchFamily="50" charset="-127"/>
                              </a:rPr>
                            </m:ctrlPr>
                          </m:naryPr>
                          <m:sub>
                            <m:r>
                              <m:rPr>
                                <m:brk m:alnAt="9"/>
                              </m:rPr>
                              <a:rPr lang="en-US" altLang="ko-KR" sz="1600" spc="-15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  <a:ea typeface="KoPubWorld돋움체_Pro Medium" panose="00000600000000000000" pitchFamily="50" charset="-127"/>
                                <a:cs typeface="KoPubWorld돋움체_Pro Medium" panose="00000600000000000000" pitchFamily="50" charset="-127"/>
                              </a:rPr>
                              <m:t>𝑘</m:t>
                            </m:r>
                            <m:r>
                              <a:rPr lang="en-US" altLang="ko-KR" sz="1600" spc="-15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  <a:ea typeface="KoPubWorld돋움체_Pro Medium" panose="00000600000000000000" pitchFamily="50" charset="-127"/>
                                <a:cs typeface="KoPubWorld돋움체_Pro Medium" panose="00000600000000000000" pitchFamily="50" charset="-127"/>
                              </a:rPr>
                              <m:t>≠</m:t>
                            </m:r>
                            <m:r>
                              <a:rPr lang="en-US" altLang="ko-KR" sz="1600" spc="-15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  <a:ea typeface="KoPubWorld돋움체_Pro Medium" panose="00000600000000000000" pitchFamily="50" charset="-127"/>
                                <a:cs typeface="KoPubWorld돋움체_Pro Medium" panose="00000600000000000000" pitchFamily="50" charset="-127"/>
                              </a:rPr>
                              <m:t>𝑖</m:t>
                            </m:r>
                          </m:sub>
                          <m:sup/>
                          <m:e>
                            <m:sSup>
                              <m:sSupPr>
                                <m:ctrlPr>
                                  <a:rPr lang="en-US" altLang="ko-KR" sz="1600" i="1" spc="-15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  <a:ea typeface="KoPubWorld돋움체_Pro Medium" panose="00000600000000000000" pitchFamily="50" charset="-127"/>
                                    <a:cs typeface="KoPubWorld돋움체_Pro Medium" panose="00000600000000000000" pitchFamily="50" charset="-127"/>
                                  </a:rPr>
                                </m:ctrlPr>
                              </m:sSupPr>
                              <m:e>
                                <m:r>
                                  <a:rPr lang="en-US" altLang="ko-KR" sz="1600" spc="-15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  <a:ea typeface="KoPubWorld돋움체_Pro Medium" panose="00000600000000000000" pitchFamily="50" charset="-127"/>
                                    <a:cs typeface="KoPubWorld돋움체_Pro Medium" panose="00000600000000000000" pitchFamily="50" charset="-127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altLang="ko-KR" sz="1600" spc="-15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  <a:ea typeface="KoPubWorld돋움체_Pro Medium" panose="00000600000000000000" pitchFamily="50" charset="-127"/>
                                    <a:cs typeface="KoPubWorld돋움체_Pro Medium" panose="00000600000000000000" pitchFamily="50" charset="-127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US" altLang="ko-KR" sz="1600" i="1" spc="-15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  <a:ea typeface="KoPubWorld돋움체_Pro Medium" panose="00000600000000000000" pitchFamily="50" charset="-127"/>
                                        <a:cs typeface="KoPubWorld돋움체_Pro Medium" panose="00000600000000000000" pitchFamily="50" charset="-127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begChr m:val="‖"/>
                                        <m:endChr m:val="‖"/>
                                        <m:ctrlPr>
                                          <a:rPr lang="en-US" altLang="ko-KR" sz="1600" i="1" spc="-150">
                                            <a:solidFill>
                                              <a:sysClr val="windowText" lastClr="000000"/>
                                            </a:solidFill>
                                            <a:latin typeface="Cambria Math" panose="02040503050406030204" pitchFamily="18" charset="0"/>
                                            <a:ea typeface="KoPubWorld돋움체_Pro Medium" panose="00000600000000000000" pitchFamily="50" charset="-127"/>
                                            <a:cs typeface="KoPubWorld돋움체_Pro Medium" panose="00000600000000000000" pitchFamily="50" charset="-127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ko-KR" sz="1600" i="1" spc="-150" smtClean="0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  <a:ea typeface="KoPubWorld돋움체_Pro Medium" panose="00000600000000000000" pitchFamily="50" charset="-127"/>
                                                <a:cs typeface="KoPubWorld돋움체_Pro Medium" panose="00000600000000000000" pitchFamily="50" charset="-127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sz="1600" spc="-150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  <a:ea typeface="KoPubWorld돋움체_Pro Medium" panose="00000600000000000000" pitchFamily="50" charset="-127"/>
                                                <a:cs typeface="KoPubWorld돋움체_Pro Medium" panose="00000600000000000000" pitchFamily="50" charset="-127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sz="1600" spc="-150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  <a:ea typeface="KoPubWorld돋움체_Pro Medium" panose="00000600000000000000" pitchFamily="50" charset="-127"/>
                                                <a:cs typeface="KoPubWorld돋움체_Pro Medium" panose="00000600000000000000" pitchFamily="50" charset="-127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US" altLang="ko-KR" sz="1600" spc="-15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  <a:ea typeface="KoPubWorld돋움체_Pro Medium" panose="00000600000000000000" pitchFamily="50" charset="-127"/>
                                            <a:cs typeface="KoPubWorld돋움체_Pro Medium" panose="00000600000000000000" pitchFamily="50" charset="-127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altLang="ko-KR" sz="1600" i="1" spc="-150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  <a:ea typeface="KoPubWorld돋움체_Pro Medium" panose="00000600000000000000" pitchFamily="50" charset="-127"/>
                                                <a:cs typeface="KoPubWorld돋움체_Pro Medium" panose="00000600000000000000" pitchFamily="50" charset="-127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sz="1600" spc="-150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  <a:ea typeface="KoPubWorld돋움체_Pro Medium" panose="00000600000000000000" pitchFamily="50" charset="-127"/>
                                                <a:cs typeface="KoPubWorld돋움체_Pro Medium" panose="00000600000000000000" pitchFamily="50" charset="-127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sz="1600" spc="-150">
                                                <a:solidFill>
                                                  <a:srgbClr val="C00000"/>
                                                </a:solidFill>
                                                <a:latin typeface="Cambria Math" panose="02040503050406030204" pitchFamily="18" charset="0"/>
                                                <a:ea typeface="KoPubWorld돋움체_Pro Medium" panose="00000600000000000000" pitchFamily="50" charset="-127"/>
                                                <a:cs typeface="KoPubWorld돋움체_Pro Medium" panose="00000600000000000000" pitchFamily="50" charset="-127"/>
                                              </a:rPr>
                                              <m:t>𝑘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p>
                                    <m:r>
                                      <a:rPr lang="en-US" altLang="ko-KR" sz="1600" spc="-15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  <a:ea typeface="KoPubWorld돋움체_Pro Medium" panose="00000600000000000000" pitchFamily="50" charset="-127"/>
                                        <a:cs typeface="KoPubWorld돋움체_Pro Medium" panose="00000600000000000000" pitchFamily="50" charset="-127"/>
                                      </a:rPr>
                                      <m:t>2</m:t>
                                    </m:r>
                                  </m:sup>
                                </m:sSup>
                              </m:sup>
                            </m:sSup>
                          </m:e>
                        </m:nary>
                      </m:den>
                    </m:f>
                  </m:oMath>
                </a14:m>
                <a:endParaRPr lang="en-US" altLang="ko-KR" sz="1600" spc="-150" dirty="0">
                  <a:solidFill>
                    <a:sysClr val="windowText" lastClr="000000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4D6CC28-E25D-4F78-A447-9A5E526BE2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666" y="943166"/>
                <a:ext cx="11174818" cy="3234668"/>
              </a:xfrm>
              <a:prstGeom prst="rect">
                <a:avLst/>
              </a:prstGeom>
              <a:blipFill>
                <a:blip r:embed="rId3"/>
                <a:stretch>
                  <a:fillRect l="-32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그림 6">
            <a:extLst>
              <a:ext uri="{FF2B5EF4-FFF2-40B4-BE49-F238E27FC236}">
                <a16:creationId xmlns:a16="http://schemas.microsoft.com/office/drawing/2014/main" id="{4803A384-2E34-4474-8D33-E3AF39CD63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80" b="99281" l="2093" r="99356">
                        <a14:foregroundMark x1="966" y1="1918" x2="47826" y2="43645"/>
                        <a14:foregroundMark x1="47826" y1="43645" x2="79227" y2="59233"/>
                        <a14:foregroundMark x1="79227" y1="59233" x2="91787" y2="72182"/>
                        <a14:foregroundMark x1="71981" y1="25899" x2="40097" y2="34053"/>
                        <a14:foregroundMark x1="40097" y1="34053" x2="31079" y2="40528"/>
                        <a14:foregroundMark x1="31079" y1="40528" x2="28341" y2="52038"/>
                        <a14:foregroundMark x1="28341" y1="52038" x2="38486" y2="69784"/>
                        <a14:foregroundMark x1="38486" y1="69784" x2="52979" y2="70504"/>
                        <a14:foregroundMark x1="52979" y1="70504" x2="66184" y2="65707"/>
                        <a14:foregroundMark x1="66184" y1="65707" x2="72142" y2="51559"/>
                        <a14:foregroundMark x1="72142" y1="51559" x2="66345" y2="34772"/>
                        <a14:foregroundMark x1="66345" y1="34772" x2="54267" y2="19904"/>
                        <a14:foregroundMark x1="54267" y1="19904" x2="44444" y2="15827"/>
                        <a14:foregroundMark x1="44444" y1="15827" x2="39452" y2="16307"/>
                        <a14:foregroundMark x1="53301" y1="10552" x2="30274" y2="14868"/>
                        <a14:foregroundMark x1="30274" y1="14868" x2="21578" y2="21343"/>
                        <a14:foregroundMark x1="21578" y1="21343" x2="15459" y2="32374"/>
                        <a14:foregroundMark x1="15459" y1="32374" x2="12882" y2="44604"/>
                        <a14:foregroundMark x1="12882" y1="44604" x2="18357" y2="64508"/>
                        <a14:foregroundMark x1="18357" y1="64508" x2="33816" y2="70983"/>
                        <a14:foregroundMark x1="33816" y1="70983" x2="61031" y2="69784"/>
                        <a14:foregroundMark x1="61031" y1="69784" x2="74396" y2="60911"/>
                        <a14:foregroundMark x1="74396" y1="60911" x2="71820" y2="38369"/>
                        <a14:foregroundMark x1="71820" y1="38369" x2="51208" y2="11271"/>
                        <a14:foregroundMark x1="51208" y1="11271" x2="7729" y2="959"/>
                        <a14:foregroundMark x1="7729" y1="959" x2="5636" y2="1679"/>
                        <a14:foregroundMark x1="19807" y1="12230" x2="11916" y2="25659"/>
                        <a14:foregroundMark x1="11916" y1="25659" x2="8213" y2="37170"/>
                        <a14:foregroundMark x1="8213" y1="37170" x2="7729" y2="49640"/>
                        <a14:foregroundMark x1="7729" y1="49640" x2="10950" y2="60911"/>
                        <a14:foregroundMark x1="10950" y1="60911" x2="25926" y2="71223"/>
                        <a14:foregroundMark x1="25926" y1="71223" x2="42029" y2="71703"/>
                        <a14:foregroundMark x1="42029" y1="71703" x2="47826" y2="69544"/>
                        <a14:foregroundMark x1="3865" y1="4077" x2="322" y2="15827"/>
                        <a14:foregroundMark x1="322" y1="15827" x2="5153" y2="66667"/>
                        <a14:foregroundMark x1="5153" y1="66667" x2="10628" y2="76739"/>
                        <a14:foregroundMark x1="10628" y1="76739" x2="14493" y2="78417"/>
                        <a14:foregroundMark x1="7729" y1="45324" x2="8052" y2="58753"/>
                        <a14:foregroundMark x1="8052" y1="58753" x2="24638" y2="73381"/>
                        <a14:foregroundMark x1="24638" y1="73381" x2="41868" y2="75300"/>
                        <a14:foregroundMark x1="41868" y1="75300" x2="53140" y2="74341"/>
                        <a14:foregroundMark x1="53140" y1="74341" x2="55233" y2="73141"/>
                        <a14:foregroundMark x1="35749" y1="38369" x2="26087" y2="50120"/>
                        <a14:foregroundMark x1="26087" y1="50120" x2="32367" y2="66187"/>
                        <a14:foregroundMark x1="32367" y1="66187" x2="43800" y2="63549"/>
                        <a14:foregroundMark x1="43800" y1="63549" x2="47665" y2="48441"/>
                        <a14:foregroundMark x1="47665" y1="48441" x2="35588" y2="38129"/>
                        <a14:foregroundMark x1="35588" y1="38129" x2="22061" y2="36691"/>
                        <a14:foregroundMark x1="22061" y1="36691" x2="18196" y2="50360"/>
                        <a14:foregroundMark x1="18196" y1="50360" x2="21417" y2="57554"/>
                        <a14:foregroundMark x1="29469" y1="41966" x2="20290" y2="56115"/>
                        <a14:foregroundMark x1="20290" y1="56115" x2="23833" y2="70264"/>
                        <a14:foregroundMark x1="23833" y1="70264" x2="34944" y2="67626"/>
                        <a14:foregroundMark x1="34944" y1="67626" x2="45894" y2="58034"/>
                        <a14:foregroundMark x1="45894" y1="58034" x2="47826" y2="44125"/>
                        <a14:foregroundMark x1="47826" y1="44125" x2="40258" y2="36451"/>
                        <a14:foregroundMark x1="40258" y1="36451" x2="12721" y2="37170"/>
                        <a14:foregroundMark x1="12721" y1="37170" x2="12882" y2="45564"/>
                        <a14:foregroundMark x1="40419" y1="43645" x2="31401" y2="51319"/>
                        <a14:foregroundMark x1="31401" y1="51319" x2="34461" y2="64508"/>
                        <a14:foregroundMark x1="34461" y1="64508" x2="42351" y2="57794"/>
                        <a14:foregroundMark x1="36071" y1="45803" x2="41224" y2="49640"/>
                        <a14:foregroundMark x1="29469" y1="54916" x2="27697" y2="67146"/>
                        <a14:foregroundMark x1="27697" y1="67146" x2="29147" y2="66667"/>
                        <a14:foregroundMark x1="25604" y1="54916" x2="28663" y2="63309"/>
                        <a14:foregroundMark x1="26570" y1="54436" x2="29469" y2="67866"/>
                        <a14:foregroundMark x1="29469" y1="67866" x2="31562" y2="65468"/>
                        <a14:foregroundMark x1="24155" y1="56115" x2="22544" y2="68585"/>
                        <a14:foregroundMark x1="22544" y1="68585" x2="26087" y2="73381"/>
                        <a14:foregroundMark x1="21900" y1="71942" x2="20290" y2="88249"/>
                        <a14:foregroundMark x1="20290" y1="88249" x2="28502" y2="92086"/>
                        <a14:foregroundMark x1="28502" y1="92086" x2="28986" y2="91127"/>
                        <a14:foregroundMark x1="11111" y1="63309" x2="7407" y2="84173"/>
                        <a14:foregroundMark x1="7407" y1="84173" x2="14976" y2="97602"/>
                        <a14:foregroundMark x1="14976" y1="97602" x2="27536" y2="95444"/>
                        <a14:foregroundMark x1="27536" y1="95444" x2="33494" y2="91367"/>
                        <a14:foregroundMark x1="5797" y1="67146" x2="4831" y2="86571"/>
                        <a14:foregroundMark x1="4831" y1="86571" x2="16747" y2="93046"/>
                        <a14:foregroundMark x1="16747" y1="93046" x2="20290" y2="91367"/>
                        <a14:foregroundMark x1="2254" y1="45324" x2="1610" y2="73861"/>
                        <a14:foregroundMark x1="1610" y1="73861" x2="3221" y2="87290"/>
                        <a14:foregroundMark x1="3221" y1="87290" x2="11111" y2="94964"/>
                        <a14:foregroundMark x1="11111" y1="94964" x2="19646" y2="96882"/>
                        <a14:foregroundMark x1="19646" y1="96882" x2="26409" y2="96163"/>
                        <a14:foregroundMark x1="2899" y1="88969" x2="11433" y2="97602"/>
                        <a14:foregroundMark x1="11433" y1="97602" x2="15298" y2="96643"/>
                        <a14:foregroundMark x1="22866" y1="93525" x2="37359" y2="97122"/>
                        <a14:foregroundMark x1="37359" y1="97122" x2="48148" y2="94005"/>
                        <a14:foregroundMark x1="50241" y1="94056" x2="67794" y2="94484"/>
                        <a14:foregroundMark x1="67794" y1="94484" x2="78100" y2="93765"/>
                        <a14:foregroundMark x1="78100" y1="93765" x2="86957" y2="85132"/>
                        <a14:foregroundMark x1="86957" y1="85132" x2="93559" y2="73861"/>
                        <a14:foregroundMark x1="93559" y1="73861" x2="94686" y2="37650"/>
                        <a14:foregroundMark x1="94686" y1="37650" x2="91948" y2="22542"/>
                        <a14:foregroundMark x1="91948" y1="22542" x2="82448" y2="8393"/>
                        <a14:foregroundMark x1="93398" y1="3597" x2="96779" y2="16787"/>
                        <a14:foregroundMark x1="96779" y1="16787" x2="97424" y2="89688"/>
                        <a14:foregroundMark x1="97424" y1="89688" x2="90177" y2="98561"/>
                        <a14:foregroundMark x1="90177" y1="98561" x2="73591" y2="99520"/>
                        <a14:foregroundMark x1="73591" y1="99520" x2="68116" y2="97602"/>
                        <a14:foregroundMark x1="70853" y1="60192" x2="76006" y2="74580"/>
                        <a14:foregroundMark x1="76006" y1="74580" x2="71337" y2="89209"/>
                        <a14:foregroundMark x1="71337" y1="89209" x2="62158" y2="89928"/>
                        <a14:foregroundMark x1="62158" y1="89928" x2="54428" y2="84652"/>
                        <a14:foregroundMark x1="54428" y1="84652" x2="58776" y2="75779"/>
                        <a14:foregroundMark x1="50081" y1="55396" x2="50081" y2="55396"/>
                        <a14:foregroundMark x1="50081" y1="55396" x2="50081" y2="55396"/>
                        <a14:foregroundMark x1="50081" y1="55396" x2="50081" y2="55396"/>
                        <a14:foregroundMark x1="2254" y1="92566" x2="2254" y2="92566"/>
                        <a14:foregroundMark x1="2254" y1="92566" x2="2254" y2="92566"/>
                        <a14:foregroundMark x1="99356" y1="71942" x2="99356" y2="71942"/>
                        <a14:foregroundMark x1="97101" y1="72662" x2="97101" y2="72662"/>
                        <a14:foregroundMark x1="87118" y1="7674" x2="87118" y2="7674"/>
                        <a14:foregroundMark x1="87118" y1="7674" x2="87118" y2="7674"/>
                        <a14:backgroundMark x1="49436" y1="94964" x2="48470" y2="94724"/>
                        <a14:backgroundMark x1="47665" y1="97122" x2="48631" y2="97362"/>
                        <a14:backgroundMark x1="47987" y1="98321" x2="49436" y2="98321"/>
                        <a14:backgroundMark x1="49114" y1="97362" x2="49114" y2="97362"/>
                        <a14:backgroundMark x1="47826" y1="98082" x2="48953" y2="97602"/>
                        <a14:backgroundMark x1="47343" y1="97122" x2="49114" y2="96643"/>
                        <a14:backgroundMark x1="47826" y1="96882" x2="48792" y2="97842"/>
                        <a14:backgroundMark x1="47987" y1="97122" x2="48631" y2="9784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556084" y="4258261"/>
            <a:ext cx="3216691" cy="216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3D2A83F-D2A0-4C78-803C-079A19B6A829}"/>
                  </a:ext>
                </a:extLst>
              </p:cNvPr>
              <p:cNvSpPr txBox="1"/>
              <p:nvPr/>
            </p:nvSpPr>
            <p:spPr>
              <a:xfrm>
                <a:off x="1419225" y="5024073"/>
                <a:ext cx="3429400" cy="628377"/>
              </a:xfrm>
              <a:prstGeom prst="rect">
                <a:avLst/>
              </a:prstGeom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spc="-15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m:t>𝐶𝑜𝑠𝑡</m:t>
                      </m:r>
                      <m:r>
                        <a:rPr lang="en-US" altLang="ko-KR" sz="1600" spc="-15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m:t>= 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ko-KR" sz="1600" i="1" spc="-15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KoPubWorld돋움체_Pro Medium" panose="00000600000000000000" pitchFamily="50" charset="-127"/>
                              <a:cs typeface="KoPubWorld돋움체_Pro Medium" panose="00000600000000000000" pitchFamily="50" charset="-127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ko-KR" sz="1600" spc="-15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KoPubWorld돋움체_Pro Medium" panose="00000600000000000000" pitchFamily="50" charset="-127"/>
                              <a:cs typeface="KoPubWorld돋움체_Pro Medium" panose="00000600000000000000" pitchFamily="50" charset="-127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altLang="ko-KR" sz="1600" spc="-15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KoPubWorld돋움체_Pro Medium" panose="00000600000000000000" pitchFamily="50" charset="-127"/>
                              <a:cs typeface="KoPubWorld돋움체_Pro Medium" panose="00000600000000000000" pitchFamily="50" charset="-127"/>
                            </a:rPr>
                            <m:t>𝐾𝐿</m:t>
                          </m:r>
                        </m:e>
                      </m:nary>
                      <m:r>
                        <a:rPr lang="en-US" altLang="ko-KR" sz="1600" spc="-15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m:t>(</m:t>
                      </m:r>
                      <m:sSub>
                        <m:sSubPr>
                          <m:ctrlPr>
                            <a:rPr lang="en-US" altLang="ko-KR" sz="1600" i="1" spc="-15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KoPubWorld돋움체_Pro Medium" panose="00000600000000000000" pitchFamily="50" charset="-127"/>
                              <a:cs typeface="KoPubWorld돋움체_Pro Medium" panose="00000600000000000000" pitchFamily="50" charset="-127"/>
                            </a:rPr>
                          </m:ctrlPr>
                        </m:sSubPr>
                        <m:e>
                          <m:r>
                            <a:rPr lang="en-US" altLang="ko-KR" sz="1600" spc="-15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KoPubWorld돋움체_Pro Medium" panose="00000600000000000000" pitchFamily="50" charset="-127"/>
                              <a:cs typeface="KoPubWorld돋움체_Pro Medium" panose="00000600000000000000" pitchFamily="50" charset="-127"/>
                            </a:rPr>
                            <m:t>𝑃</m:t>
                          </m:r>
                        </m:e>
                        <m:sub>
                          <m:r>
                            <a:rPr lang="en-US" altLang="ko-KR" sz="1600" spc="-15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KoPubWorld돋움체_Pro Medium" panose="00000600000000000000" pitchFamily="50" charset="-127"/>
                              <a:cs typeface="KoPubWorld돋움체_Pro Medium" panose="00000600000000000000" pitchFamily="50" charset="-127"/>
                            </a:rPr>
                            <m:t>𝑖</m:t>
                          </m:r>
                        </m:sub>
                      </m:sSub>
                      <m:r>
                        <a:rPr lang="en-US" altLang="ko-KR" sz="1600" spc="-15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m:t>|</m:t>
                      </m:r>
                      <m:d>
                        <m:dPr>
                          <m:begChr m:val="|"/>
                          <m:ctrlPr>
                            <a:rPr lang="en-US" altLang="ko-KR" sz="1600" i="1" spc="-15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KoPubWorld돋움체_Pro Medium" panose="00000600000000000000" pitchFamily="50" charset="-127"/>
                              <a:cs typeface="KoPubWorld돋움체_Pro Medium" panose="00000600000000000000" pitchFamily="50" charset="-127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1600" i="1" spc="-15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KoPubWorld돋움체_Pro Medium" panose="00000600000000000000" pitchFamily="50" charset="-127"/>
                                  <a:cs typeface="KoPubWorld돋움체_Pro Medium" panose="00000600000000000000" pitchFamily="50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1600" spc="-15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KoPubWorld돋움체_Pro Medium" panose="00000600000000000000" pitchFamily="50" charset="-127"/>
                                  <a:cs typeface="KoPubWorld돋움체_Pro Medium" panose="00000600000000000000" pitchFamily="50" charset="-127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altLang="ko-KR" sz="1600" spc="-15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KoPubWorld돋움체_Pro Medium" panose="00000600000000000000" pitchFamily="50" charset="-127"/>
                                  <a:cs typeface="KoPubWorld돋움체_Pro Medium" panose="00000600000000000000" pitchFamily="50" charset="-127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altLang="ko-KR" sz="1600" spc="-15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ko-KR" sz="1600" i="1" spc="-15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KoPubWorld돋움체_Pro Medium" panose="00000600000000000000" pitchFamily="50" charset="-127"/>
                              <a:cs typeface="KoPubWorld돋움체_Pro Medium" panose="00000600000000000000" pitchFamily="50" charset="-127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ko-KR" sz="1600" spc="-15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KoPubWorld돋움체_Pro Medium" panose="00000600000000000000" pitchFamily="50" charset="-127"/>
                              <a:cs typeface="KoPubWorld돋움체_Pro Medium" panose="00000600000000000000" pitchFamily="50" charset="-127"/>
                            </a:rPr>
                            <m:t>𝑖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ko-KR" sz="1600" i="1" spc="-15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KoPubWorld돋움체_Pro Medium" panose="00000600000000000000" pitchFamily="50" charset="-127"/>
                                  <a:cs typeface="KoPubWorld돋움체_Pro Medium" panose="00000600000000000000" pitchFamily="50" charset="-127"/>
                                </a:rPr>
                              </m:ctrlPr>
                            </m:naryPr>
                            <m:sub>
                              <m:r>
                                <m:rPr>
                                  <m:sty m:val="p"/>
                                </m:rPr>
                                <a:rPr lang="en-US" altLang="ko-KR" sz="1600" spc="-15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KoPubWorld돋움체_Pro Medium" panose="00000600000000000000" pitchFamily="50" charset="-127"/>
                                  <a:cs typeface="KoPubWorld돋움체_Pro Medium" panose="00000600000000000000" pitchFamily="50" charset="-127"/>
                                </a:rPr>
                                <m:t>j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altLang="ko-KR" sz="1600" i="1" spc="-150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KoPubWorld돋움체_Pro Medium" panose="00000600000000000000" pitchFamily="50" charset="-127"/>
                                      <a:cs typeface="KoPubWorld돋움체_Pro Medium" panose="00000600000000000000" pitchFamily="50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600" spc="-15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KoPubWorld돋움체_Pro Medium" panose="00000600000000000000" pitchFamily="50" charset="-127"/>
                                      <a:cs typeface="KoPubWorld돋움체_Pro Medium" panose="00000600000000000000" pitchFamily="50" charset="-127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ko-KR" sz="1600" spc="-15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KoPubWorld돋움체_Pro Medium" panose="00000600000000000000" pitchFamily="50" charset="-127"/>
                                      <a:cs typeface="KoPubWorld돋움체_Pro Medium" panose="00000600000000000000" pitchFamily="50" charset="-127"/>
                                    </a:rPr>
                                    <m:t>𝑗</m:t>
                                  </m:r>
                                  <m:r>
                                    <a:rPr lang="en-US" altLang="ko-KR" sz="1600" spc="-15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KoPubWorld돋움체_Pro Medium" panose="00000600000000000000" pitchFamily="50" charset="-127"/>
                                      <a:cs typeface="KoPubWorld돋움체_Pro Medium" panose="00000600000000000000" pitchFamily="50" charset="-127"/>
                                    </a:rPr>
                                    <m:t>|</m:t>
                                  </m:r>
                                  <m:r>
                                    <a:rPr lang="en-US" altLang="ko-KR" sz="1600" spc="-15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KoPubWorld돋움체_Pro Medium" panose="00000600000000000000" pitchFamily="50" charset="-127"/>
                                      <a:cs typeface="KoPubWorld돋움체_Pro Medium" panose="00000600000000000000" pitchFamily="50" charset="-127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e>
                      </m:nary>
                      <m:r>
                        <a:rPr lang="en-US" altLang="ko-KR" sz="1600" spc="-15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m:t>𝑙𝑜𝑔</m:t>
                      </m:r>
                      <m:f>
                        <m:fPr>
                          <m:ctrlPr>
                            <a:rPr lang="en-US" altLang="ko-KR" sz="1600" i="1" spc="-15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KoPubWorld돋움체_Pro Medium" panose="00000600000000000000" pitchFamily="50" charset="-127"/>
                              <a:cs typeface="KoPubWorld돋움체_Pro Medium" panose="00000600000000000000" pitchFamily="50" charset="-127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ko-KR" sz="1600" i="1" spc="-15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KoPubWorld돋움체_Pro Medium" panose="00000600000000000000" pitchFamily="50" charset="-127"/>
                                  <a:cs typeface="KoPubWorld돋움체_Pro Medium" panose="00000600000000000000" pitchFamily="50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1600" spc="-15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KoPubWorld돋움체_Pro Medium" panose="00000600000000000000" pitchFamily="50" charset="-127"/>
                                  <a:cs typeface="KoPubWorld돋움체_Pro Medium" panose="00000600000000000000" pitchFamily="50" charset="-127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ko-KR" sz="1600" spc="-15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KoPubWorld돋움체_Pro Medium" panose="00000600000000000000" pitchFamily="50" charset="-127"/>
                                  <a:cs typeface="KoPubWorld돋움체_Pro Medium" panose="00000600000000000000" pitchFamily="50" charset="-127"/>
                                </a:rPr>
                                <m:t>𝑗</m:t>
                              </m:r>
                              <m:r>
                                <a:rPr lang="en-US" altLang="ko-KR" sz="1600" spc="-15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KoPubWorld돋움체_Pro Medium" panose="00000600000000000000" pitchFamily="50" charset="-127"/>
                                  <a:cs typeface="KoPubWorld돋움체_Pro Medium" panose="00000600000000000000" pitchFamily="50" charset="-127"/>
                                </a:rPr>
                                <m:t>|</m:t>
                              </m:r>
                              <m:r>
                                <a:rPr lang="en-US" altLang="ko-KR" sz="1600" spc="-15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KoPubWorld돋움체_Pro Medium" panose="00000600000000000000" pitchFamily="50" charset="-127"/>
                                  <a:cs typeface="KoPubWorld돋움체_Pro Medium" panose="00000600000000000000" pitchFamily="50" charset="-127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ko-KR" sz="1600" i="1" spc="-15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KoPubWorld돋움체_Pro Medium" panose="00000600000000000000" pitchFamily="50" charset="-127"/>
                                  <a:cs typeface="KoPubWorld돋움체_Pro Medium" panose="00000600000000000000" pitchFamily="50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1600" spc="-15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KoPubWorld돋움체_Pro Medium" panose="00000600000000000000" pitchFamily="50" charset="-127"/>
                                  <a:cs typeface="KoPubWorld돋움체_Pro Medium" panose="00000600000000000000" pitchFamily="50" charset="-127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altLang="ko-KR" sz="1600" spc="-15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KoPubWorld돋움체_Pro Medium" panose="00000600000000000000" pitchFamily="50" charset="-127"/>
                                  <a:cs typeface="KoPubWorld돋움체_Pro Medium" panose="00000600000000000000" pitchFamily="50" charset="-127"/>
                                </a:rPr>
                                <m:t>𝑗</m:t>
                              </m:r>
                              <m:r>
                                <a:rPr lang="en-US" altLang="ko-KR" sz="1600" spc="-15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KoPubWorld돋움체_Pro Medium" panose="00000600000000000000" pitchFamily="50" charset="-127"/>
                                  <a:cs typeface="KoPubWorld돋움체_Pro Medium" panose="00000600000000000000" pitchFamily="50" charset="-127"/>
                                </a:rPr>
                                <m:t>|</m:t>
                              </m:r>
                              <m:r>
                                <a:rPr lang="en-US" altLang="ko-KR" sz="1600" spc="-15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KoPubWorld돋움체_Pro Medium" panose="00000600000000000000" pitchFamily="50" charset="-127"/>
                                  <a:cs typeface="KoPubWorld돋움체_Pro Medium" panose="00000600000000000000" pitchFamily="50" charset="-127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ko-KR" altLang="en-US" sz="1600" spc="-150" dirty="0">
                  <a:solidFill>
                    <a:sysClr val="windowText" lastClr="000000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3D2A83F-D2A0-4C78-803C-079A19B6A8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9225" y="5024073"/>
                <a:ext cx="3429400" cy="6283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550C241E-860D-47F0-8A35-D299645383CE}"/>
              </a:ext>
            </a:extLst>
          </p:cNvPr>
          <p:cNvSpPr/>
          <p:nvPr/>
        </p:nvSpPr>
        <p:spPr>
          <a:xfrm>
            <a:off x="5483217" y="5215066"/>
            <a:ext cx="1438275" cy="246391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422243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A7546A4-A80F-4308-A812-BB89D3E985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025" y="2644926"/>
            <a:ext cx="7697951" cy="3600000"/>
          </a:xfrm>
          <a:prstGeom prst="rect">
            <a:avLst/>
          </a:prstGeom>
        </p:spPr>
      </p:pic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927A6DEB-C2C4-4AA8-9E8E-1C2EA758350C}"/>
              </a:ext>
            </a:extLst>
          </p:cNvPr>
          <p:cNvCxnSpPr>
            <a:endCxn id="4" idx="6"/>
          </p:cNvCxnSpPr>
          <p:nvPr/>
        </p:nvCxnSpPr>
        <p:spPr>
          <a:xfrm flipH="1">
            <a:off x="3591756" y="1735690"/>
            <a:ext cx="3485319" cy="2104700"/>
          </a:xfrm>
          <a:prstGeom prst="straightConnector1">
            <a:avLst/>
          </a:prstGeom>
          <a:ln w="22225">
            <a:solidFill>
              <a:schemeClr val="accent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>
            <a:extLst>
              <a:ext uri="{FF2B5EF4-FFF2-40B4-BE49-F238E27FC236}">
                <a16:creationId xmlns:a16="http://schemas.microsoft.com/office/drawing/2014/main" id="{C7BFA558-6954-411C-B82C-26A3F5218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394" y="329576"/>
            <a:ext cx="9897276" cy="563554"/>
          </a:xfrm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ko-KR" dirty="0">
                <a:ln>
                  <a:solidFill>
                    <a:schemeClr val="tx2">
                      <a:lumMod val="50000"/>
                    </a:schemeClr>
                  </a:solidFill>
                </a:ln>
                <a:solidFill>
                  <a:schemeClr val="tx2">
                    <a:lumMod val="50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Dimensionality</a:t>
            </a:r>
            <a:r>
              <a:rPr lang="ko-KR" altLang="en-US" dirty="0">
                <a:ln>
                  <a:solidFill>
                    <a:schemeClr val="tx2">
                      <a:lumMod val="50000"/>
                    </a:schemeClr>
                  </a:solidFill>
                </a:ln>
                <a:solidFill>
                  <a:schemeClr val="tx2">
                    <a:lumMod val="50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dirty="0">
                <a:ln>
                  <a:solidFill>
                    <a:schemeClr val="tx2">
                      <a:lumMod val="50000"/>
                    </a:schemeClr>
                  </a:solidFill>
                </a:ln>
                <a:solidFill>
                  <a:schemeClr val="tx2">
                    <a:lumMod val="50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Reduction</a:t>
            </a:r>
            <a:endParaRPr lang="ko-KR" altLang="en-US" dirty="0">
              <a:ln>
                <a:solidFill>
                  <a:schemeClr val="tx2">
                    <a:lumMod val="50000"/>
                  </a:schemeClr>
                </a:solidFill>
              </a:ln>
              <a:solidFill>
                <a:schemeClr val="tx2">
                  <a:lumMod val="50000"/>
                </a:schemeClr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4D6CC28-E25D-4F78-A447-9A5E526BE279}"/>
              </a:ext>
            </a:extLst>
          </p:cNvPr>
          <p:cNvSpPr txBox="1"/>
          <p:nvPr/>
        </p:nvSpPr>
        <p:spPr>
          <a:xfrm>
            <a:off x="935666" y="943166"/>
            <a:ext cx="11174818" cy="158504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pc="-150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t-distributed Stochastic Neighbor Embedding (t-SNE)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spc="-150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기존의 </a:t>
            </a:r>
            <a:r>
              <a:rPr lang="en-US" altLang="ko-KR" sz="1600" spc="-150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SNE(symmetric SNE)</a:t>
            </a:r>
            <a:r>
              <a:rPr lang="ko-KR" altLang="en-US" sz="1600" spc="-150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는 </a:t>
            </a:r>
            <a:r>
              <a:rPr lang="ko-KR" altLang="en-US" sz="1600" spc="-150" dirty="0" err="1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가우시안</a:t>
            </a:r>
            <a:r>
              <a:rPr lang="ko-KR" altLang="en-US" sz="1600" spc="-150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분포를 사용하기 때문에 </a:t>
            </a:r>
            <a:r>
              <a:rPr lang="en-US" altLang="ko-KR" sz="1600" spc="-150" dirty="0">
                <a:solidFill>
                  <a:schemeClr val="accent2">
                    <a:lumMod val="40000"/>
                    <a:lumOff val="60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crowding problem</a:t>
            </a:r>
            <a:r>
              <a:rPr lang="ko-KR" altLang="en-US" sz="1600" spc="-150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이 존재함</a:t>
            </a:r>
            <a:endParaRPr lang="en-US" altLang="ko-KR" sz="1600" spc="-150" dirty="0">
              <a:solidFill>
                <a:sysClr val="windowText" lastClr="000000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spc="-150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이를 해결하고자 </a:t>
            </a:r>
            <a:r>
              <a:rPr lang="ko-KR" altLang="en-US" sz="1600" spc="-150" dirty="0" err="1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저차원</a:t>
            </a:r>
            <a:r>
              <a:rPr lang="ko-KR" altLang="en-US" sz="1600" spc="-150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공간에서 </a:t>
            </a:r>
            <a:r>
              <a:rPr lang="ko-KR" altLang="en-US" sz="1600" spc="-150" dirty="0" err="1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가우시안</a:t>
            </a:r>
            <a:r>
              <a:rPr lang="ko-KR" altLang="en-US" sz="1600" spc="-150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분포보다 덜 급격하게 감소하는 분포함수인 </a:t>
            </a:r>
            <a:r>
              <a:rPr lang="en-US" altLang="ko-KR" sz="1600" spc="-150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t-</a:t>
            </a:r>
            <a:r>
              <a:rPr lang="ko-KR" altLang="en-US" sz="1600" spc="-150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분포 함수를 사용</a:t>
            </a:r>
            <a:r>
              <a:rPr lang="en-US" altLang="ko-KR" sz="1600" spc="-150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(</a:t>
            </a:r>
            <a:r>
              <a:rPr lang="ko-KR" altLang="en-US" sz="1600" spc="-150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자유도 </a:t>
            </a:r>
            <a:r>
              <a:rPr lang="en-US" altLang="ko-KR" sz="1600" spc="-150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1)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spc="-150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t-</a:t>
            </a:r>
            <a:r>
              <a:rPr lang="ko-KR" altLang="en-US" sz="1600" spc="-150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분포도 표본 평균</a:t>
            </a:r>
            <a:r>
              <a:rPr lang="en-US" altLang="ko-KR" sz="1600" spc="-150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1600" spc="-150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표본 분산으로 정의되는 확률변수이므로 표본 수가 많아질수록 중심 극한정리에 의해 </a:t>
            </a:r>
            <a:r>
              <a:rPr lang="ko-KR" altLang="en-US" sz="1600" spc="-150" dirty="0" err="1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가우시안</a:t>
            </a:r>
            <a:r>
              <a:rPr lang="ko-KR" altLang="en-US" sz="1600" spc="-150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분포로 수렴</a:t>
            </a:r>
            <a:endParaRPr lang="en-US" altLang="ko-KR" sz="1600" spc="-150" dirty="0">
              <a:solidFill>
                <a:sysClr val="windowText" lastClr="000000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4" name="순서도: 연결자 3">
            <a:extLst>
              <a:ext uri="{FF2B5EF4-FFF2-40B4-BE49-F238E27FC236}">
                <a16:creationId xmlns:a16="http://schemas.microsoft.com/office/drawing/2014/main" id="{65F93709-FAA6-46E1-9F18-1126A481DE0F}"/>
              </a:ext>
            </a:extLst>
          </p:cNvPr>
          <p:cNvSpPr/>
          <p:nvPr/>
        </p:nvSpPr>
        <p:spPr>
          <a:xfrm rot="20395837">
            <a:off x="3009900" y="3771900"/>
            <a:ext cx="600075" cy="342900"/>
          </a:xfrm>
          <a:prstGeom prst="flowChartConnector">
            <a:avLst/>
          </a:prstGeom>
          <a:noFill/>
          <a:ln w="28575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3538047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MDS embedding (time 2.292s)">
            <a:extLst>
              <a:ext uri="{FF2B5EF4-FFF2-40B4-BE49-F238E27FC236}">
                <a16:creationId xmlns:a16="http://schemas.microsoft.com/office/drawing/2014/main" id="{BA614258-78BE-430A-8088-0C20C2296569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4006" y="2102245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somap embedding (time 1.004s)">
            <a:extLst>
              <a:ext uri="{FF2B5EF4-FFF2-40B4-BE49-F238E27FC236}">
                <a16:creationId xmlns:a16="http://schemas.microsoft.com/office/drawing/2014/main" id="{57DF6E72-7CE3-44DA-B1C1-00478C848922}"/>
              </a:ext>
            </a:extLst>
          </p:cNvPr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3670" y="2102245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C7BFA558-6954-411C-B82C-26A3F5218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394" y="329576"/>
            <a:ext cx="9897276" cy="563554"/>
          </a:xfrm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ko-KR" dirty="0">
                <a:ln>
                  <a:solidFill>
                    <a:schemeClr val="tx2">
                      <a:lumMod val="50000"/>
                    </a:schemeClr>
                  </a:solidFill>
                </a:ln>
                <a:solidFill>
                  <a:schemeClr val="tx2">
                    <a:lumMod val="50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Dimensionality</a:t>
            </a:r>
            <a:r>
              <a:rPr lang="ko-KR" altLang="en-US" dirty="0">
                <a:ln>
                  <a:solidFill>
                    <a:schemeClr val="tx2">
                      <a:lumMod val="50000"/>
                    </a:schemeClr>
                  </a:solidFill>
                </a:ln>
                <a:solidFill>
                  <a:schemeClr val="tx2">
                    <a:lumMod val="50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dirty="0">
                <a:ln>
                  <a:solidFill>
                    <a:schemeClr val="tx2">
                      <a:lumMod val="50000"/>
                    </a:schemeClr>
                  </a:solidFill>
                </a:ln>
                <a:solidFill>
                  <a:schemeClr val="tx2">
                    <a:lumMod val="50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Reduction</a:t>
            </a:r>
            <a:endParaRPr lang="ko-KR" altLang="en-US" dirty="0">
              <a:ln>
                <a:solidFill>
                  <a:schemeClr val="tx2">
                    <a:lumMod val="50000"/>
                  </a:schemeClr>
                </a:solidFill>
              </a:ln>
              <a:solidFill>
                <a:schemeClr val="tx2">
                  <a:lumMod val="50000"/>
                </a:schemeClr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4D6CC28-E25D-4F78-A447-9A5E526BE279}"/>
              </a:ext>
            </a:extLst>
          </p:cNvPr>
          <p:cNvSpPr txBox="1"/>
          <p:nvPr/>
        </p:nvSpPr>
        <p:spPr>
          <a:xfrm>
            <a:off x="935666" y="943166"/>
            <a:ext cx="11174818" cy="121571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pc="-150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t-SNE example: Hand digit recognition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spc="-150" dirty="0" err="1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sklearn</a:t>
            </a:r>
            <a:r>
              <a:rPr lang="en-US" altLang="ko-KR" sz="1600" spc="-150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</a:t>
            </a:r>
            <a:r>
              <a:rPr lang="ko-KR" altLang="en-US" sz="1600" spc="-150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패키지에서 제공하는 </a:t>
            </a:r>
            <a:r>
              <a:rPr lang="en-US" altLang="ko-KR" sz="1600" spc="-150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digits </a:t>
            </a:r>
            <a:r>
              <a:rPr lang="ko-KR" altLang="en-US" sz="1600" spc="-150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데이터 셋이며 각 이미지는 </a:t>
            </a:r>
            <a:r>
              <a:rPr lang="en-US" altLang="ko-KR" sz="1600" spc="-150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64</a:t>
            </a:r>
            <a:r>
              <a:rPr lang="ko-KR" altLang="en-US" sz="1600" spc="-150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차원으로 이루어진 </a:t>
            </a:r>
            <a:r>
              <a:rPr lang="ko-KR" altLang="en-US" sz="1600" spc="-150" dirty="0" err="1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손글씨</a:t>
            </a:r>
            <a:r>
              <a:rPr lang="ko-KR" altLang="en-US" sz="1600" spc="-150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데이터셋</a:t>
            </a:r>
            <a:endParaRPr lang="en-US" altLang="ko-KR" sz="1600" spc="-150" dirty="0">
              <a:solidFill>
                <a:sysClr val="windowText" lastClr="000000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spc="-150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기존 방법론들과 </a:t>
            </a:r>
            <a:r>
              <a:rPr lang="en-US" altLang="ko-KR" sz="1600" spc="-150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t-SNE</a:t>
            </a:r>
            <a:r>
              <a:rPr lang="ko-KR" altLang="en-US" sz="1600" spc="-150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를 적용했을 때 </a:t>
            </a:r>
            <a:r>
              <a:rPr lang="en-US" altLang="ko-KR" sz="1600" spc="-150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embedding </a:t>
            </a:r>
            <a:r>
              <a:rPr lang="ko-KR" altLang="en-US" sz="1600" spc="-150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비교</a:t>
            </a:r>
            <a:endParaRPr lang="en-US" altLang="ko-KR" sz="1600" spc="-150" dirty="0">
              <a:solidFill>
                <a:sysClr val="windowText" lastClr="000000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2050" name="Picture 2" descr="A selection from the 64-dimensional digits dataset">
            <a:extLst>
              <a:ext uri="{FF2B5EF4-FFF2-40B4-BE49-F238E27FC236}">
                <a16:creationId xmlns:a16="http://schemas.microsoft.com/office/drawing/2014/main" id="{0619C551-76ED-4F84-9758-8982EB008F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8167" y="2609658"/>
            <a:ext cx="3305175" cy="3305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B4483CD-3189-4D54-AD49-1EB5883C4169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5624006" y="4178504"/>
            <a:ext cx="2160000" cy="21600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A8320BB-B34B-4C1F-8FF0-097EA3E18D9E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8383670" y="4178504"/>
            <a:ext cx="2160000" cy="2160000"/>
          </a:xfrm>
          <a:prstGeom prst="rect">
            <a:avLst/>
          </a:prstGeom>
        </p:spPr>
      </p:pic>
      <p:sp>
        <p:nvSpPr>
          <p:cNvPr id="5" name="순서도: 연결자 4">
            <a:extLst>
              <a:ext uri="{FF2B5EF4-FFF2-40B4-BE49-F238E27FC236}">
                <a16:creationId xmlns:a16="http://schemas.microsoft.com/office/drawing/2014/main" id="{5D4C257A-2664-4EB8-8B9D-05F128331A5B}"/>
              </a:ext>
            </a:extLst>
          </p:cNvPr>
          <p:cNvSpPr/>
          <p:nvPr/>
        </p:nvSpPr>
        <p:spPr>
          <a:xfrm>
            <a:off x="9544050" y="4281295"/>
            <a:ext cx="466725" cy="252605"/>
          </a:xfrm>
          <a:prstGeom prst="flowChartConnector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578894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B752678-9230-4445-B2FC-B15D0B2C7221}"/>
              </a:ext>
            </a:extLst>
          </p:cNvPr>
          <p:cNvSpPr txBox="1"/>
          <p:nvPr/>
        </p:nvSpPr>
        <p:spPr>
          <a:xfrm>
            <a:off x="4789392" y="3044280"/>
            <a:ext cx="283757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+mj-ea"/>
                <a:ea typeface="+mj-ea"/>
              </a:rPr>
              <a:t>Thank you</a:t>
            </a:r>
            <a:endParaRPr lang="ko-KR" altLang="en-US" sz="4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733905980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BFA558-6954-411C-B82C-26A3F5218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394" y="329576"/>
            <a:ext cx="9897276" cy="563554"/>
          </a:xfrm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ko-KR" dirty="0">
                <a:ln>
                  <a:solidFill>
                    <a:schemeClr val="tx2">
                      <a:lumMod val="50000"/>
                    </a:schemeClr>
                  </a:solidFill>
                </a:ln>
                <a:solidFill>
                  <a:schemeClr val="tx2">
                    <a:lumMod val="50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Dimensionality Reduction</a:t>
            </a:r>
            <a:endParaRPr lang="ko-KR" altLang="en-US" dirty="0">
              <a:ln>
                <a:solidFill>
                  <a:schemeClr val="tx2">
                    <a:lumMod val="50000"/>
                  </a:schemeClr>
                </a:solidFill>
              </a:ln>
              <a:solidFill>
                <a:schemeClr val="tx2">
                  <a:lumMod val="50000"/>
                </a:schemeClr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4D6CC28-E25D-4F78-A447-9A5E526BE279}"/>
              </a:ext>
            </a:extLst>
          </p:cNvPr>
          <p:cNvSpPr txBox="1"/>
          <p:nvPr/>
        </p:nvSpPr>
        <p:spPr>
          <a:xfrm>
            <a:off x="935666" y="943166"/>
            <a:ext cx="11174818" cy="84638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44" indent="-285744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Overview</a:t>
            </a:r>
          </a:p>
          <a:p>
            <a:pPr marL="800080" lvl="1" indent="-34289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차원을 축소하는 이유</a:t>
            </a:r>
            <a:endParaRPr lang="en-US" altLang="ko-KR" sz="1600" spc="-151" dirty="0">
              <a:solidFill>
                <a:sysClr val="windowText" lastClr="000000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BCC324-28AB-4D54-B316-40224BD9284D}"/>
              </a:ext>
            </a:extLst>
          </p:cNvPr>
          <p:cNvSpPr txBox="1"/>
          <p:nvPr/>
        </p:nvSpPr>
        <p:spPr>
          <a:xfrm>
            <a:off x="238125" y="6162484"/>
            <a:ext cx="11706226" cy="32508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indent="-11">
              <a:lnSpc>
                <a:spcPct val="150000"/>
              </a:lnSpc>
            </a:pPr>
            <a:r>
              <a:rPr lang="en-US" altLang="ko-KR" sz="1050" spc="-151" dirty="0">
                <a:solidFill>
                  <a:schemeClr val="bg2">
                    <a:lumMod val="90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https://bioinformaticsandme.tistory.com/197</a:t>
            </a:r>
          </a:p>
        </p:txBody>
      </p:sp>
      <p:pic>
        <p:nvPicPr>
          <p:cNvPr id="1026" name="Picture 2" descr="차원의 저주 (Curse of dimensionality)">
            <a:extLst>
              <a:ext uri="{FF2B5EF4-FFF2-40B4-BE49-F238E27FC236}">
                <a16:creationId xmlns:a16="http://schemas.microsoft.com/office/drawing/2014/main" id="{259B7810-9E8A-4AC3-AA4F-632AFFE272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1" y="4372257"/>
            <a:ext cx="5476874" cy="1885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29BAAB96-F0D8-4949-ACE8-E270726B9EE5}"/>
              </a:ext>
            </a:extLst>
          </p:cNvPr>
          <p:cNvSpPr/>
          <p:nvPr/>
        </p:nvSpPr>
        <p:spPr>
          <a:xfrm>
            <a:off x="1972307" y="1786934"/>
            <a:ext cx="8247386" cy="25853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차원 축소를 통해 차원 저주</a:t>
            </a:r>
            <a:r>
              <a:rPr lang="en-US" altLang="ko-KR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(curse of dimensionality)</a:t>
            </a:r>
            <a:r>
              <a:rPr lang="ko-KR" altLang="en-US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문제를 해결할 수 있음</a:t>
            </a:r>
            <a:endParaRPr lang="en-US" altLang="ko-KR" spc="-151" dirty="0">
              <a:solidFill>
                <a:sysClr val="windowText" lastClr="000000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algn="ctr"/>
            <a:endParaRPr lang="en-US" altLang="ko-KR" spc="-151" dirty="0">
              <a:solidFill>
                <a:sysClr val="windowText" lastClr="000000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algn="ctr"/>
            <a:r>
              <a:rPr lang="ko-KR" altLang="en-US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차원의 </a:t>
            </a:r>
            <a:r>
              <a:rPr lang="ko-KR" altLang="en-US" spc="-151" dirty="0" err="1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저주란</a:t>
            </a:r>
            <a:r>
              <a:rPr lang="en-US" altLang="ko-KR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?</a:t>
            </a:r>
          </a:p>
          <a:p>
            <a:pPr algn="ctr"/>
            <a:endParaRPr lang="en-US" altLang="ko-KR" spc="-151" dirty="0">
              <a:solidFill>
                <a:sysClr val="windowText" lastClr="000000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algn="ctr"/>
            <a:r>
              <a:rPr lang="en-US" altLang="ko-KR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</a:t>
            </a:r>
            <a:r>
              <a:rPr lang="ko-KR" altLang="en-US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데이터의 차원이 커질수록 해당 차원을 표현하기 위해 필요한 데이터가 기하급수적으로 많아지는 것</a:t>
            </a:r>
            <a:endParaRPr lang="en-US" altLang="ko-KR" spc="-151" dirty="0">
              <a:solidFill>
                <a:sysClr val="windowText" lastClr="000000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algn="ctr"/>
            <a:endParaRPr lang="en-US" altLang="ko-KR" spc="-151" dirty="0">
              <a:solidFill>
                <a:sysClr val="windowText" lastClr="000000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marL="342900" indent="-342900" algn="ctr">
              <a:buAutoNum type="arabicPeriod"/>
            </a:pPr>
            <a:r>
              <a:rPr lang="ko-KR" altLang="en-US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변수가 증가할수록 잡음</a:t>
            </a:r>
            <a:r>
              <a:rPr lang="en-US" altLang="ko-KR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(noise)</a:t>
            </a:r>
            <a:r>
              <a:rPr lang="ko-KR" altLang="en-US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이 포함될 확률이 높아 모델의 성능이 떨어짐</a:t>
            </a:r>
            <a:endParaRPr lang="en-US" altLang="ko-KR" spc="-151" dirty="0">
              <a:solidFill>
                <a:sysClr val="windowText" lastClr="000000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marL="342900" indent="-342900" algn="ctr">
              <a:buAutoNum type="arabicPeriod"/>
            </a:pPr>
            <a:r>
              <a:rPr lang="ko-KR" altLang="en-US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변수가 증가할수록 모델의 학습과 인식 속도가 </a:t>
            </a:r>
            <a:r>
              <a:rPr lang="ko-KR" altLang="en-US" spc="-151" dirty="0" err="1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느려짐</a:t>
            </a:r>
            <a:endParaRPr lang="en-US" altLang="ko-KR" spc="-151" dirty="0">
              <a:solidFill>
                <a:sysClr val="windowText" lastClr="000000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marL="342900" indent="-342900" algn="ctr">
              <a:buAutoNum type="arabicPeriod"/>
            </a:pPr>
            <a:r>
              <a:rPr lang="ko-KR" altLang="en-US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변수가 증가할수록 모델에 필요한 집합의 크기가 커짐</a:t>
            </a:r>
            <a:endParaRPr lang="en-US" altLang="ko-KR" spc="-151" dirty="0">
              <a:solidFill>
                <a:sysClr val="windowText" lastClr="000000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337775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BFA558-6954-411C-B82C-26A3F5218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394" y="329576"/>
            <a:ext cx="9897276" cy="563554"/>
          </a:xfrm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ko-KR" dirty="0">
                <a:ln>
                  <a:solidFill>
                    <a:schemeClr val="tx2">
                      <a:lumMod val="50000"/>
                    </a:schemeClr>
                  </a:solidFill>
                </a:ln>
                <a:solidFill>
                  <a:schemeClr val="tx2">
                    <a:lumMod val="50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Dimensionality Reduction</a:t>
            </a:r>
            <a:endParaRPr lang="ko-KR" altLang="en-US" dirty="0">
              <a:ln>
                <a:solidFill>
                  <a:schemeClr val="tx2">
                    <a:lumMod val="50000"/>
                  </a:schemeClr>
                </a:solidFill>
              </a:ln>
              <a:solidFill>
                <a:schemeClr val="tx2">
                  <a:lumMod val="50000"/>
                </a:schemeClr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4D6CC28-E25D-4F78-A447-9A5E526BE279}"/>
              </a:ext>
            </a:extLst>
          </p:cNvPr>
          <p:cNvSpPr txBox="1"/>
          <p:nvPr/>
        </p:nvSpPr>
        <p:spPr>
          <a:xfrm>
            <a:off x="935666" y="943166"/>
            <a:ext cx="11174818" cy="84638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44" indent="-285744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Overview</a:t>
            </a:r>
          </a:p>
          <a:p>
            <a:pPr marL="800080" lvl="1" indent="-34289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차원 축소 기법</a:t>
            </a:r>
            <a:endParaRPr lang="en-US" altLang="ko-KR" sz="1600" spc="-151" dirty="0">
              <a:solidFill>
                <a:sysClr val="windowText" lastClr="000000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F65CBDF-07F5-4403-9B20-8056042E00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6375" y="1925312"/>
            <a:ext cx="9239250" cy="3905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235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BFA558-6954-411C-B82C-26A3F5218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394" y="329576"/>
            <a:ext cx="9897276" cy="563554"/>
          </a:xfrm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ko-KR" dirty="0">
                <a:ln>
                  <a:solidFill>
                    <a:schemeClr val="tx2">
                      <a:lumMod val="50000"/>
                    </a:schemeClr>
                  </a:solidFill>
                </a:ln>
                <a:solidFill>
                  <a:schemeClr val="tx2">
                    <a:lumMod val="50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Dimensionality Reduction</a:t>
            </a:r>
            <a:endParaRPr lang="ko-KR" altLang="en-US" dirty="0">
              <a:ln>
                <a:solidFill>
                  <a:schemeClr val="tx2">
                    <a:lumMod val="50000"/>
                  </a:schemeClr>
                </a:solidFill>
              </a:ln>
              <a:solidFill>
                <a:schemeClr val="tx2">
                  <a:lumMod val="50000"/>
                </a:schemeClr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4D6CC28-E25D-4F78-A447-9A5E526BE279}"/>
              </a:ext>
            </a:extLst>
          </p:cNvPr>
          <p:cNvSpPr txBox="1"/>
          <p:nvPr/>
        </p:nvSpPr>
        <p:spPr>
          <a:xfrm>
            <a:off x="935666" y="943166"/>
            <a:ext cx="11174818" cy="47320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pc="-150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Supervised Method: Genetic Algorithm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9538470-157D-44D9-971E-3D30D8E158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1450" y="4162635"/>
            <a:ext cx="3790950" cy="2280064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4B831BA5-0D11-462B-AE31-5A7ECED47199}"/>
              </a:ext>
            </a:extLst>
          </p:cNvPr>
          <p:cNvSpPr/>
          <p:nvPr/>
        </p:nvSpPr>
        <p:spPr>
          <a:xfrm>
            <a:off x="1172389" y="1786934"/>
            <a:ext cx="9847248" cy="25853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기존 변수 선택 기법들의 한계점</a:t>
            </a:r>
            <a:endParaRPr lang="en-US" altLang="ko-KR" spc="-151" dirty="0">
              <a:solidFill>
                <a:sysClr val="windowText" lastClr="000000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algn="ctr"/>
            <a:endParaRPr lang="en-US" altLang="ko-KR" spc="-151" dirty="0">
              <a:solidFill>
                <a:sysClr val="windowText" lastClr="000000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algn="ctr"/>
            <a:r>
              <a:rPr lang="ko-KR" altLang="en-US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전역 탐색</a:t>
            </a:r>
            <a:r>
              <a:rPr lang="en-US" altLang="ko-KR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: </a:t>
            </a:r>
            <a:r>
              <a:rPr lang="ko-KR" altLang="en-US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최적 변수 집합 선정을 보장하나 너무 오랜 시간이 걸림</a:t>
            </a:r>
            <a:endParaRPr lang="en-US" altLang="ko-KR" spc="-151" dirty="0">
              <a:solidFill>
                <a:sysClr val="windowText" lastClr="000000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algn="ctr"/>
            <a:endParaRPr lang="en-US" altLang="ko-KR" spc="-151" dirty="0">
              <a:solidFill>
                <a:sysClr val="windowText" lastClr="000000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algn="ctr"/>
            <a:r>
              <a:rPr lang="ko-KR" altLang="en-US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전진선택</a:t>
            </a:r>
            <a:r>
              <a:rPr lang="en-US" altLang="ko-KR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/</a:t>
            </a:r>
            <a:r>
              <a:rPr lang="ko-KR" altLang="en-US" spc="-151" dirty="0" err="1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후진소거</a:t>
            </a:r>
            <a:r>
              <a:rPr lang="en-US" altLang="ko-KR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/</a:t>
            </a:r>
            <a:r>
              <a:rPr lang="ko-KR" altLang="en-US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단계적선택</a:t>
            </a:r>
            <a:r>
              <a:rPr lang="en-US" altLang="ko-KR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: </a:t>
            </a:r>
            <a:r>
              <a:rPr lang="ko-KR" altLang="en-US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전역탐색에 비해서는 매우 효율적이나 최적 변수 집합을 찾을 가능성이 낮아짐</a:t>
            </a:r>
            <a:endParaRPr lang="en-US" altLang="ko-KR" spc="-151" dirty="0">
              <a:solidFill>
                <a:sysClr val="windowText" lastClr="000000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algn="ctr"/>
            <a:endParaRPr lang="en-US" altLang="ko-KR" spc="-151" dirty="0">
              <a:solidFill>
                <a:sysClr val="windowText" lastClr="000000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algn="ctr"/>
            <a:r>
              <a:rPr lang="ko-KR" altLang="en-US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기존 휴리스틱 기반 방법론</a:t>
            </a:r>
            <a:r>
              <a:rPr lang="en-US" altLang="ko-KR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(</a:t>
            </a:r>
            <a:r>
              <a:rPr lang="ko-KR" altLang="en-US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전진선택</a:t>
            </a:r>
            <a:r>
              <a:rPr lang="en-US" altLang="ko-KR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/</a:t>
            </a:r>
            <a:r>
              <a:rPr lang="ko-KR" altLang="en-US" spc="-151" dirty="0" err="1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후진소거</a:t>
            </a:r>
            <a:r>
              <a:rPr lang="en-US" altLang="ko-KR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/</a:t>
            </a:r>
            <a:r>
              <a:rPr lang="ko-KR" altLang="en-US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단계적선택</a:t>
            </a:r>
            <a:r>
              <a:rPr lang="en-US" altLang="ko-KR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) </a:t>
            </a:r>
            <a:r>
              <a:rPr lang="ko-KR" altLang="en-US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보다는 더 많은 시간을 사용해서 최적 변수 집합을 찾아보자</a:t>
            </a:r>
            <a:r>
              <a:rPr lang="en-US" altLang="ko-KR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!</a:t>
            </a:r>
          </a:p>
          <a:p>
            <a:pPr algn="ctr"/>
            <a:endParaRPr lang="en-US" altLang="ko-KR" spc="-151" dirty="0">
              <a:solidFill>
                <a:sysClr val="windowText" lastClr="000000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algn="ctr"/>
            <a:r>
              <a:rPr lang="en-US" altLang="ko-KR" spc="-151" dirty="0">
                <a:solidFill>
                  <a:srgbClr val="FF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--&gt; </a:t>
            </a:r>
            <a:r>
              <a:rPr lang="ko-KR" altLang="en-US" spc="-151" dirty="0">
                <a:solidFill>
                  <a:srgbClr val="FF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유전 알고리즘</a:t>
            </a:r>
            <a:r>
              <a:rPr lang="ko-KR" altLang="en-US" spc="-151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의 등장</a:t>
            </a:r>
            <a:r>
              <a:rPr lang="en-US" altLang="ko-KR" spc="-151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!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6E9A7CE-2403-4417-AB65-9D5E65C2C4A1}"/>
              </a:ext>
            </a:extLst>
          </p:cNvPr>
          <p:cNvSpPr/>
          <p:nvPr/>
        </p:nvSpPr>
        <p:spPr>
          <a:xfrm>
            <a:off x="5595032" y="4562475"/>
            <a:ext cx="1167718" cy="3619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80313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BFA558-6954-411C-B82C-26A3F5218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394" y="329576"/>
            <a:ext cx="9897276" cy="563554"/>
          </a:xfrm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ko-KR" dirty="0">
                <a:ln>
                  <a:solidFill>
                    <a:schemeClr val="tx2">
                      <a:lumMod val="50000"/>
                    </a:schemeClr>
                  </a:solidFill>
                </a:ln>
                <a:solidFill>
                  <a:schemeClr val="tx2">
                    <a:lumMod val="50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Dimensionality Reduction</a:t>
            </a:r>
            <a:endParaRPr lang="ko-KR" altLang="en-US" dirty="0">
              <a:ln>
                <a:solidFill>
                  <a:schemeClr val="tx2">
                    <a:lumMod val="50000"/>
                  </a:schemeClr>
                </a:solidFill>
              </a:ln>
              <a:solidFill>
                <a:schemeClr val="tx2">
                  <a:lumMod val="50000"/>
                </a:schemeClr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4D6CC28-E25D-4F78-A447-9A5E526BE279}"/>
              </a:ext>
            </a:extLst>
          </p:cNvPr>
          <p:cNvSpPr txBox="1"/>
          <p:nvPr/>
        </p:nvSpPr>
        <p:spPr>
          <a:xfrm>
            <a:off x="935666" y="943166"/>
            <a:ext cx="11174818" cy="47320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pc="-150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Supervised Method: Genetic Algorithm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B831BA5-0D11-462B-AE31-5A7ECED47199}"/>
              </a:ext>
            </a:extLst>
          </p:cNvPr>
          <p:cNvSpPr/>
          <p:nvPr/>
        </p:nvSpPr>
        <p:spPr>
          <a:xfrm>
            <a:off x="1500634" y="1466408"/>
            <a:ext cx="9190786" cy="25853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유전 알고리즘</a:t>
            </a:r>
            <a:r>
              <a:rPr lang="en-US" altLang="ko-KR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:</a:t>
            </a:r>
            <a:r>
              <a:rPr lang="ko-KR" altLang="en-US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생명체의 생식 과정을 모사한 진화 알고리즘의 종류</a:t>
            </a:r>
            <a:endParaRPr lang="en-US" altLang="ko-KR" spc="-151" dirty="0">
              <a:solidFill>
                <a:sysClr val="windowText" lastClr="000000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algn="ctr"/>
            <a:r>
              <a:rPr lang="ko-KR" altLang="en-US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우수한 유전자</a:t>
            </a:r>
            <a:r>
              <a:rPr lang="en-US" altLang="ko-KR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(solution)</a:t>
            </a:r>
            <a:r>
              <a:rPr lang="ko-KR" altLang="en-US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은 생식을 통해 다음 세대에서도 잘 발현될 수 있도록 권장</a:t>
            </a:r>
            <a:endParaRPr lang="en-US" altLang="ko-KR" spc="-151" dirty="0">
              <a:solidFill>
                <a:sysClr val="windowText" lastClr="000000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algn="ctr"/>
            <a:endParaRPr lang="en-US" altLang="ko-KR" spc="-151" dirty="0">
              <a:solidFill>
                <a:sysClr val="windowText" lastClr="000000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algn="ctr"/>
            <a:r>
              <a:rPr lang="ko-KR" altLang="en-US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유전 알고리즘의 세 가지 핵심 단계</a:t>
            </a:r>
            <a:endParaRPr lang="en-US" altLang="ko-KR" spc="-151" dirty="0">
              <a:solidFill>
                <a:sysClr val="windowText" lastClr="000000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marL="342900" indent="-342900" algn="ctr">
              <a:buAutoNum type="arabicPeriod"/>
            </a:pPr>
            <a:r>
              <a:rPr lang="ko-KR" altLang="en-US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선택</a:t>
            </a:r>
            <a:r>
              <a:rPr lang="en-US" altLang="ko-KR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(selection): </a:t>
            </a:r>
            <a:r>
              <a:rPr lang="ko-KR" altLang="en-US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현재 가능 해집합에서 우수한 해들을 선택하여 다음 세대를 생성하기 위한 부모 세대로 지정</a:t>
            </a:r>
            <a:endParaRPr lang="en-US" altLang="ko-KR" spc="-151" dirty="0">
              <a:solidFill>
                <a:sysClr val="windowText" lastClr="000000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marL="342900" indent="-342900" algn="ctr">
              <a:buAutoNum type="arabicPeriod"/>
            </a:pPr>
            <a:endParaRPr lang="en-US" altLang="ko-KR" spc="-151" dirty="0">
              <a:solidFill>
                <a:sysClr val="windowText" lastClr="000000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algn="ctr"/>
            <a:r>
              <a:rPr lang="en-US" altLang="ko-KR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2. </a:t>
            </a:r>
            <a:r>
              <a:rPr lang="ko-KR" altLang="en-US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교배</a:t>
            </a:r>
            <a:r>
              <a:rPr lang="en-US" altLang="ko-KR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(crossover): </a:t>
            </a:r>
            <a:r>
              <a:rPr lang="ko-KR" altLang="en-US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선택된 부모 세대들의 유전자를 교환하여 새로운 세대를 생성</a:t>
            </a:r>
            <a:endParaRPr lang="en-US" altLang="ko-KR" spc="-151" dirty="0">
              <a:solidFill>
                <a:sysClr val="windowText" lastClr="000000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algn="ctr"/>
            <a:endParaRPr lang="en-US" altLang="ko-KR" spc="-151" dirty="0">
              <a:solidFill>
                <a:sysClr val="windowText" lastClr="000000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algn="ctr"/>
            <a:r>
              <a:rPr lang="en-US" altLang="ko-KR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3. </a:t>
            </a:r>
            <a:r>
              <a:rPr lang="ko-KR" altLang="en-US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돌연변이</a:t>
            </a:r>
            <a:r>
              <a:rPr lang="en-US" altLang="ko-KR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(mutation): </a:t>
            </a:r>
            <a:r>
              <a:rPr lang="ko-KR" altLang="en-US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낮은 확률로 변이를 발생시켜 </a:t>
            </a:r>
            <a:r>
              <a:rPr lang="en-US" altLang="ko-KR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local optimum</a:t>
            </a:r>
            <a:r>
              <a:rPr lang="ko-KR" altLang="en-US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에서 탈출할 수 있는 기회 제공</a:t>
            </a:r>
            <a:endParaRPr lang="en-US" altLang="ko-KR" spc="-151" dirty="0">
              <a:solidFill>
                <a:sysClr val="windowText" lastClr="000000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8B07F27-C7C3-479B-8F60-D98F26CA64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8305" y="4101767"/>
            <a:ext cx="6115389" cy="2224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4445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BFA558-6954-411C-B82C-26A3F5218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394" y="329576"/>
            <a:ext cx="9897276" cy="563554"/>
          </a:xfrm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ko-KR" dirty="0">
                <a:ln>
                  <a:solidFill>
                    <a:schemeClr val="tx2">
                      <a:lumMod val="50000"/>
                    </a:schemeClr>
                  </a:solidFill>
                </a:ln>
                <a:solidFill>
                  <a:schemeClr val="tx2">
                    <a:lumMod val="50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Dimensionality Reduction</a:t>
            </a:r>
            <a:endParaRPr lang="ko-KR" altLang="en-US" dirty="0">
              <a:ln>
                <a:solidFill>
                  <a:schemeClr val="tx2">
                    <a:lumMod val="50000"/>
                  </a:schemeClr>
                </a:solidFill>
              </a:ln>
              <a:solidFill>
                <a:schemeClr val="tx2">
                  <a:lumMod val="50000"/>
                </a:schemeClr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4D6CC28-E25D-4F78-A447-9A5E526BE279}"/>
              </a:ext>
            </a:extLst>
          </p:cNvPr>
          <p:cNvSpPr txBox="1"/>
          <p:nvPr/>
        </p:nvSpPr>
        <p:spPr>
          <a:xfrm>
            <a:off x="935666" y="943166"/>
            <a:ext cx="11174818" cy="47320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pc="-150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Supervised Method: Genetic Algorithm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237856CB-4766-447C-9DD2-B5AAAF1D165D}"/>
              </a:ext>
            </a:extLst>
          </p:cNvPr>
          <p:cNvGrpSpPr/>
          <p:nvPr/>
        </p:nvGrpSpPr>
        <p:grpSpPr>
          <a:xfrm>
            <a:off x="3917950" y="1416372"/>
            <a:ext cx="4356100" cy="4988699"/>
            <a:chOff x="4102100" y="1572258"/>
            <a:chExt cx="4356100" cy="498869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76FC2F2F-E2B6-443C-98E4-8ED7CAC36CD6}"/>
                </a:ext>
              </a:extLst>
            </p:cNvPr>
            <p:cNvSpPr/>
            <p:nvPr/>
          </p:nvSpPr>
          <p:spPr>
            <a:xfrm>
              <a:off x="4102100" y="1572258"/>
              <a:ext cx="4356100" cy="63666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ysClr val="windowText" lastClr="000000"/>
                  </a:solidFill>
                  <a:latin typeface="KoPubWorld돋움체_Pro Medium" panose="020B0600000101010101" charset="-127"/>
                  <a:ea typeface="KoPubWorld돋움체_Pro Medium" panose="020B0600000101010101" charset="-127"/>
                  <a:cs typeface="KoPubWorld돋움체_Pro Medium" panose="020B0600000101010101" charset="-127"/>
                </a:rPr>
                <a:t>1. </a:t>
              </a:r>
              <a:r>
                <a:rPr lang="ko-KR" altLang="en-US" sz="1600" dirty="0">
                  <a:solidFill>
                    <a:sysClr val="windowText" lastClr="000000"/>
                  </a:solidFill>
                  <a:latin typeface="KoPubWorld돋움체_Pro Medium" panose="020B0600000101010101" charset="-127"/>
                  <a:ea typeface="KoPubWorld돋움체_Pro Medium" panose="020B0600000101010101" charset="-127"/>
                  <a:cs typeface="KoPubWorld돋움체_Pro Medium" panose="020B0600000101010101" charset="-127"/>
                </a:rPr>
                <a:t>염색체 초기화 및 </a:t>
              </a:r>
              <a:r>
                <a:rPr lang="ko-KR" altLang="en-US" sz="1600" dirty="0" err="1">
                  <a:solidFill>
                    <a:sysClr val="windowText" lastClr="000000"/>
                  </a:solidFill>
                  <a:latin typeface="KoPubWorld돋움체_Pro Medium" panose="020B0600000101010101" charset="-127"/>
                  <a:ea typeface="KoPubWorld돋움체_Pro Medium" panose="020B0600000101010101" charset="-127"/>
                  <a:cs typeface="KoPubWorld돋움체_Pro Medium" panose="020B0600000101010101" charset="-127"/>
                </a:rPr>
                <a:t>하이퍼파라미터</a:t>
              </a:r>
              <a:r>
                <a:rPr lang="ko-KR" altLang="en-US" sz="1600" dirty="0">
                  <a:solidFill>
                    <a:sysClr val="windowText" lastClr="000000"/>
                  </a:solidFill>
                  <a:latin typeface="KoPubWorld돋움체_Pro Medium" panose="020B0600000101010101" charset="-127"/>
                  <a:ea typeface="KoPubWorld돋움체_Pro Medium" panose="020B0600000101010101" charset="-127"/>
                  <a:cs typeface="KoPubWorld돋움체_Pro Medium" panose="020B0600000101010101" charset="-127"/>
                </a:rPr>
                <a:t> 설정</a:t>
              </a: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5E2AABBC-4509-4FDB-B17A-95872459FF03}"/>
                </a:ext>
              </a:extLst>
            </p:cNvPr>
            <p:cNvSpPr/>
            <p:nvPr/>
          </p:nvSpPr>
          <p:spPr>
            <a:xfrm>
              <a:off x="4102100" y="2442666"/>
              <a:ext cx="4356100" cy="63666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ysClr val="windowText" lastClr="000000"/>
                  </a:solidFill>
                  <a:latin typeface="KoPubWorld돋움체_Pro Medium" panose="020B0600000101010101" charset="-127"/>
                  <a:ea typeface="KoPubWorld돋움체_Pro Medium" panose="020B0600000101010101" charset="-127"/>
                  <a:cs typeface="KoPubWorld돋움체_Pro Medium" panose="020B0600000101010101" charset="-127"/>
                </a:rPr>
                <a:t>2. </a:t>
              </a:r>
              <a:r>
                <a:rPr lang="ko-KR" altLang="en-US" sz="1600" dirty="0">
                  <a:solidFill>
                    <a:sysClr val="windowText" lastClr="000000"/>
                  </a:solidFill>
                  <a:latin typeface="KoPubWorld돋움체_Pro Medium" panose="020B0600000101010101" charset="-127"/>
                  <a:ea typeface="KoPubWorld돋움체_Pro Medium" panose="020B0600000101010101" charset="-127"/>
                  <a:cs typeface="KoPubWorld돋움체_Pro Medium" panose="020B0600000101010101" charset="-127"/>
                </a:rPr>
                <a:t>각 염색체 선택 </a:t>
              </a:r>
              <a:r>
                <a:rPr lang="ko-KR" altLang="en-US" sz="1600" dirty="0" err="1">
                  <a:solidFill>
                    <a:sysClr val="windowText" lastClr="000000"/>
                  </a:solidFill>
                  <a:latin typeface="KoPubWorld돋움체_Pro Medium" panose="020B0600000101010101" charset="-127"/>
                  <a:ea typeface="KoPubWorld돋움체_Pro Medium" panose="020B0600000101010101" charset="-127"/>
                  <a:cs typeface="KoPubWorld돋움체_Pro Medium" panose="020B0600000101010101" charset="-127"/>
                </a:rPr>
                <a:t>변수별</a:t>
              </a:r>
              <a:r>
                <a:rPr lang="ko-KR" altLang="en-US" sz="1600" dirty="0">
                  <a:solidFill>
                    <a:sysClr val="windowText" lastClr="000000"/>
                  </a:solidFill>
                  <a:latin typeface="KoPubWorld돋움체_Pro Medium" panose="020B0600000101010101" charset="-127"/>
                  <a:ea typeface="KoPubWorld돋움체_Pro Medium" panose="020B0600000101010101" charset="-127"/>
                  <a:cs typeface="KoPubWorld돋움체_Pro Medium" panose="020B0600000101010101" charset="-127"/>
                </a:rPr>
                <a:t> 모델 학습</a:t>
              </a: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48B123E4-5C32-423A-BDA4-CB440CA3FC78}"/>
                </a:ext>
              </a:extLst>
            </p:cNvPr>
            <p:cNvSpPr/>
            <p:nvPr/>
          </p:nvSpPr>
          <p:spPr>
            <a:xfrm>
              <a:off x="4102100" y="3313074"/>
              <a:ext cx="4356100" cy="63666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ysClr val="windowText" lastClr="000000"/>
                  </a:solidFill>
                  <a:latin typeface="KoPubWorld돋움체_Pro Medium" panose="020B0600000101010101" charset="-127"/>
                  <a:ea typeface="KoPubWorld돋움체_Pro Medium" panose="020B0600000101010101" charset="-127"/>
                  <a:cs typeface="KoPubWorld돋움체_Pro Medium" panose="020B0600000101010101" charset="-127"/>
                </a:rPr>
                <a:t>3. </a:t>
              </a:r>
              <a:r>
                <a:rPr lang="ko-KR" altLang="en-US" sz="1600" dirty="0">
                  <a:solidFill>
                    <a:sysClr val="windowText" lastClr="000000"/>
                  </a:solidFill>
                  <a:latin typeface="KoPubWorld돋움체_Pro Medium" panose="020B0600000101010101" charset="-127"/>
                  <a:ea typeface="KoPubWorld돋움체_Pro Medium" panose="020B0600000101010101" charset="-127"/>
                  <a:cs typeface="KoPubWorld돋움체_Pro Medium" panose="020B0600000101010101" charset="-127"/>
                </a:rPr>
                <a:t>각 염색체 적합도 평가</a:t>
              </a: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0D49162C-7CB7-47E8-B9EE-D095BB535DF5}"/>
                </a:ext>
              </a:extLst>
            </p:cNvPr>
            <p:cNvSpPr/>
            <p:nvPr/>
          </p:nvSpPr>
          <p:spPr>
            <a:xfrm>
              <a:off x="4102100" y="4183482"/>
              <a:ext cx="4356100" cy="63666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ysClr val="windowText" lastClr="000000"/>
                  </a:solidFill>
                  <a:latin typeface="KoPubWorld돋움체_Pro Medium" panose="020B0600000101010101" charset="-127"/>
                  <a:ea typeface="KoPubWorld돋움체_Pro Medium" panose="020B0600000101010101" charset="-127"/>
                  <a:cs typeface="KoPubWorld돋움체_Pro Medium" panose="020B0600000101010101" charset="-127"/>
                </a:rPr>
                <a:t>4. </a:t>
              </a:r>
              <a:r>
                <a:rPr lang="ko-KR" altLang="en-US" sz="1600" dirty="0">
                  <a:solidFill>
                    <a:sysClr val="windowText" lastClr="000000"/>
                  </a:solidFill>
                  <a:latin typeface="KoPubWorld돋움체_Pro Medium" panose="020B0600000101010101" charset="-127"/>
                  <a:ea typeface="KoPubWorld돋움체_Pro Medium" panose="020B0600000101010101" charset="-127"/>
                  <a:cs typeface="KoPubWorld돋움체_Pro Medium" panose="020B0600000101010101" charset="-127"/>
                </a:rPr>
                <a:t>우수 염색체 선택</a:t>
              </a: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5E3E50B-385B-42DB-9C26-287DCD3EDA50}"/>
                </a:ext>
              </a:extLst>
            </p:cNvPr>
            <p:cNvSpPr/>
            <p:nvPr/>
          </p:nvSpPr>
          <p:spPr>
            <a:xfrm>
              <a:off x="4102100" y="5053890"/>
              <a:ext cx="4356100" cy="63666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ysClr val="windowText" lastClr="000000"/>
                  </a:solidFill>
                  <a:latin typeface="KoPubWorld돋움체_Pro Medium" panose="020B0600000101010101" charset="-127"/>
                  <a:ea typeface="KoPubWorld돋움체_Pro Medium" panose="020B0600000101010101" charset="-127"/>
                  <a:cs typeface="KoPubWorld돋움체_Pro Medium" panose="020B0600000101010101" charset="-127"/>
                </a:rPr>
                <a:t>5. </a:t>
              </a:r>
              <a:r>
                <a:rPr lang="ko-KR" altLang="en-US" sz="1600" dirty="0">
                  <a:solidFill>
                    <a:sysClr val="windowText" lastClr="000000"/>
                  </a:solidFill>
                  <a:latin typeface="KoPubWorld돋움체_Pro Medium" panose="020B0600000101010101" charset="-127"/>
                  <a:ea typeface="KoPubWorld돋움체_Pro Medium" panose="020B0600000101010101" charset="-127"/>
                  <a:cs typeface="KoPubWorld돋움체_Pro Medium" panose="020B0600000101010101" charset="-127"/>
                </a:rPr>
                <a:t>다음 세대 염색체 생성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1794AAC-5754-4016-977B-5B00B855E8FB}"/>
                </a:ext>
              </a:extLst>
            </p:cNvPr>
            <p:cNvSpPr/>
            <p:nvPr/>
          </p:nvSpPr>
          <p:spPr>
            <a:xfrm>
              <a:off x="4102100" y="5924296"/>
              <a:ext cx="4356100" cy="63666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ysClr val="windowText" lastClr="000000"/>
                  </a:solidFill>
                  <a:latin typeface="KoPubWorld돋움체_Pro Medium" panose="020B0600000101010101" charset="-127"/>
                  <a:ea typeface="KoPubWorld돋움체_Pro Medium" panose="020B0600000101010101" charset="-127"/>
                  <a:cs typeface="KoPubWorld돋움체_Pro Medium" panose="020B0600000101010101" charset="-127"/>
                </a:rPr>
                <a:t>6. </a:t>
              </a:r>
              <a:r>
                <a:rPr lang="ko-KR" altLang="en-US" sz="1600" dirty="0">
                  <a:solidFill>
                    <a:sysClr val="windowText" lastClr="000000"/>
                  </a:solidFill>
                  <a:latin typeface="KoPubWorld돋움체_Pro Medium" panose="020B0600000101010101" charset="-127"/>
                  <a:ea typeface="KoPubWorld돋움체_Pro Medium" panose="020B0600000101010101" charset="-127"/>
                  <a:cs typeface="KoPubWorld돋움체_Pro Medium" panose="020B0600000101010101" charset="-127"/>
                </a:rPr>
                <a:t>최종 변수 집합 선택</a:t>
              </a:r>
            </a:p>
          </p:txBody>
        </p:sp>
      </p:grp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8608030E-BF9A-4133-A022-EB13BBDF7D8C}"/>
              </a:ext>
            </a:extLst>
          </p:cNvPr>
          <p:cNvCxnSpPr>
            <a:stCxn id="10" idx="1"/>
            <a:endCxn id="7" idx="1"/>
          </p:cNvCxnSpPr>
          <p:nvPr/>
        </p:nvCxnSpPr>
        <p:spPr>
          <a:xfrm rot="10800000">
            <a:off x="3917950" y="2605111"/>
            <a:ext cx="12700" cy="2611224"/>
          </a:xfrm>
          <a:prstGeom prst="bentConnector3">
            <a:avLst>
              <a:gd name="adj1" fmla="val 800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03006558-6F6B-4412-9069-C9A58C49AB02}"/>
              </a:ext>
            </a:extLst>
          </p:cNvPr>
          <p:cNvCxnSpPr>
            <a:stCxn id="4" idx="2"/>
            <a:endCxn id="7" idx="0"/>
          </p:cNvCxnSpPr>
          <p:nvPr/>
        </p:nvCxnSpPr>
        <p:spPr>
          <a:xfrm>
            <a:off x="6096000" y="2053033"/>
            <a:ext cx="0" cy="23374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A1313949-6C6A-4F3C-941F-0A23EAFEACD0}"/>
              </a:ext>
            </a:extLst>
          </p:cNvPr>
          <p:cNvCxnSpPr>
            <a:cxnSpLocks/>
          </p:cNvCxnSpPr>
          <p:nvPr/>
        </p:nvCxnSpPr>
        <p:spPr>
          <a:xfrm>
            <a:off x="6096000" y="2923441"/>
            <a:ext cx="0" cy="23374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F966315-6B62-4B16-99E1-B70CB0598D3D}"/>
              </a:ext>
            </a:extLst>
          </p:cNvPr>
          <p:cNvCxnSpPr>
            <a:cxnSpLocks/>
          </p:cNvCxnSpPr>
          <p:nvPr/>
        </p:nvCxnSpPr>
        <p:spPr>
          <a:xfrm>
            <a:off x="6096000" y="3805214"/>
            <a:ext cx="0" cy="23374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B15B9883-77AB-4BA6-AE90-29F84FEB90FD}"/>
              </a:ext>
            </a:extLst>
          </p:cNvPr>
          <p:cNvCxnSpPr>
            <a:cxnSpLocks/>
          </p:cNvCxnSpPr>
          <p:nvPr/>
        </p:nvCxnSpPr>
        <p:spPr>
          <a:xfrm>
            <a:off x="6096000" y="4664257"/>
            <a:ext cx="0" cy="23374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732BA970-5C11-4463-B639-ADA0FD447852}"/>
              </a:ext>
            </a:extLst>
          </p:cNvPr>
          <p:cNvCxnSpPr>
            <a:cxnSpLocks/>
          </p:cNvCxnSpPr>
          <p:nvPr/>
        </p:nvCxnSpPr>
        <p:spPr>
          <a:xfrm>
            <a:off x="6096000" y="5534665"/>
            <a:ext cx="0" cy="23374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97142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53C7363D32AED841922872DC7B14D6B5" ma:contentTypeVersion="2" ma:contentTypeDescription="새 문서를 만듭니다." ma:contentTypeScope="" ma:versionID="1fb2c014f52f953255d37e125c7d80de">
  <xsd:schema xmlns:xsd="http://www.w3.org/2001/XMLSchema" xmlns:xs="http://www.w3.org/2001/XMLSchema" xmlns:p="http://schemas.microsoft.com/office/2006/metadata/properties" xmlns:ns3="7e911382-0fe7-4b42-b60f-8f62ce1e92bb" targetNamespace="http://schemas.microsoft.com/office/2006/metadata/properties" ma:root="true" ma:fieldsID="c11ed5114e86517bcc3794aa7dd35b60" ns3:_="">
    <xsd:import namespace="7e911382-0fe7-4b42-b60f-8f62ce1e92bb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e911382-0fe7-4b42-b60f-8f62ce1e92b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4FC50AE-7DD4-4B2F-A321-CDC0832613E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36692F5-0FCB-44F3-AA07-5C3CF3D6138D}">
  <ds:schemaRefs>
    <ds:schemaRef ds:uri="7e911382-0fe7-4b42-b60f-8f62ce1e92bb"/>
    <ds:schemaRef ds:uri="http://www.w3.org/XML/1998/namespace"/>
    <ds:schemaRef ds:uri="http://purl.org/dc/dcmitype/"/>
    <ds:schemaRef ds:uri="http://schemas.microsoft.com/office/2006/metadata/properties"/>
    <ds:schemaRef ds:uri="http://schemas.microsoft.com/office/2006/documentManagement/types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9A74D519-CC7A-4F68-80C2-0FAC9E65BA5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e911382-0fe7-4b42-b60f-8f62ce1e92b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93126</TotalTime>
  <Words>2602</Words>
  <Application>Microsoft Office PowerPoint</Application>
  <PresentationFormat>와이드스크린</PresentationFormat>
  <Paragraphs>440</Paragraphs>
  <Slides>49</Slides>
  <Notes>48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49</vt:i4>
      </vt:variant>
    </vt:vector>
  </HeadingPairs>
  <TitlesOfParts>
    <vt:vector size="57" baseType="lpstr">
      <vt:lpstr>Arial</vt:lpstr>
      <vt:lpstr>Cambria Math</vt:lpstr>
      <vt:lpstr>맑은 고딕</vt:lpstr>
      <vt:lpstr>KoPubWorld돋움체_Pro Medium</vt:lpstr>
      <vt:lpstr>Wingdings</vt:lpstr>
      <vt:lpstr>맑은 고딕 Semilight</vt:lpstr>
      <vt:lpstr>KoPubWorld돋움체 Medium</vt:lpstr>
      <vt:lpstr>Office 테마</vt:lpstr>
      <vt:lpstr>PowerPoint 프레젠테이션</vt:lpstr>
      <vt:lpstr>Dimensionality Reduction</vt:lpstr>
      <vt:lpstr>Dimensionality Reduction</vt:lpstr>
      <vt:lpstr>Dimensionality Reduction</vt:lpstr>
      <vt:lpstr>Dimensionality Reduction</vt:lpstr>
      <vt:lpstr>Dimensionality Reduction</vt:lpstr>
      <vt:lpstr>Dimensionality Reduction</vt:lpstr>
      <vt:lpstr>Dimensionality Reduction</vt:lpstr>
      <vt:lpstr>Dimensionality Reduction</vt:lpstr>
      <vt:lpstr>Dimensionality Reduction</vt:lpstr>
      <vt:lpstr>Dimensionality Reduction</vt:lpstr>
      <vt:lpstr>Dimensionality Reduction</vt:lpstr>
      <vt:lpstr>Dimensionality Reduction</vt:lpstr>
      <vt:lpstr>Dimensionality Reduction</vt:lpstr>
      <vt:lpstr>Dimensionality Reduction</vt:lpstr>
      <vt:lpstr>Dimensionality Reduction</vt:lpstr>
      <vt:lpstr>Dimensionality Reduction</vt:lpstr>
      <vt:lpstr>Dimensionality Reduction</vt:lpstr>
      <vt:lpstr>Dimensionality Reduction</vt:lpstr>
      <vt:lpstr>Dimensionality Reduction</vt:lpstr>
      <vt:lpstr>Dimensionality Reduction</vt:lpstr>
      <vt:lpstr>Dimensionality Reduction</vt:lpstr>
      <vt:lpstr>Dimensionality Reduction</vt:lpstr>
      <vt:lpstr>Dimensionality Reduction</vt:lpstr>
      <vt:lpstr>Dimensionality Reduction</vt:lpstr>
      <vt:lpstr>Dimensionality Reduction</vt:lpstr>
      <vt:lpstr>Dimensionality Reduction</vt:lpstr>
      <vt:lpstr>Dimensionality Reduction</vt:lpstr>
      <vt:lpstr>Dimensionality Reduction</vt:lpstr>
      <vt:lpstr>Dimensionality Reduction</vt:lpstr>
      <vt:lpstr>Dimensionality Reduction</vt:lpstr>
      <vt:lpstr>Dimensionality Reduction</vt:lpstr>
      <vt:lpstr>Dimensionality Reduction</vt:lpstr>
      <vt:lpstr>Dimensionality Reduction</vt:lpstr>
      <vt:lpstr>Dimensionality Reduction</vt:lpstr>
      <vt:lpstr>Dimensionality Reduction</vt:lpstr>
      <vt:lpstr>Dimensionality Reduction</vt:lpstr>
      <vt:lpstr>Dimensionality Reduction</vt:lpstr>
      <vt:lpstr>Dimensionality Reduction</vt:lpstr>
      <vt:lpstr>Dimensionality Reduction</vt:lpstr>
      <vt:lpstr>Dimensionality Reduction</vt:lpstr>
      <vt:lpstr>Dimensionality Reduction</vt:lpstr>
      <vt:lpstr>Dimensionality Reduction</vt:lpstr>
      <vt:lpstr>Dimensionality Reduction</vt:lpstr>
      <vt:lpstr>Dimensionality Reduction</vt:lpstr>
      <vt:lpstr>Dimensionality Reduction</vt:lpstr>
      <vt:lpstr>Dimensionality Reduction</vt:lpstr>
      <vt:lpstr>Dimensionality Reduction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허종국[ 학부재학 / 산업경영공학부 ]</dc:creator>
  <cp:lastModifiedBy>changhyun</cp:lastModifiedBy>
  <cp:revision>4159</cp:revision>
  <dcterms:created xsi:type="dcterms:W3CDTF">2020-06-08T11:30:58Z</dcterms:created>
  <dcterms:modified xsi:type="dcterms:W3CDTF">2022-10-10T07:31:48Z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0x01010053C7363D32AED841922872DC7B14D6B5</vt:lpwstr>
  </property>
</Properties>
</file>